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81" r:id="rId5"/>
    <p:sldId id="282" r:id="rId6"/>
    <p:sldId id="283" r:id="rId7"/>
    <p:sldId id="273" r:id="rId8"/>
    <p:sldId id="284" r:id="rId9"/>
    <p:sldId id="272" r:id="rId10"/>
    <p:sldId id="285" r:id="rId11"/>
    <p:sldId id="266" r:id="rId12"/>
    <p:sldId id="278" r:id="rId13"/>
    <p:sldId id="261" r:id="rId14"/>
    <p:sldId id="262" r:id="rId15"/>
  </p:sldIdLst>
  <p:sldSz cx="14630400" cy="8229600"/>
  <p:notesSz cx="8229600" cy="14630400"/>
  <p:embeddedFontLst>
    <p:embeddedFont>
      <p:font typeface="Arial Black" panose="020B0A04020102020204" pitchFamily="34"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E"/>
    <a:srgbClr val="7F7F7F"/>
    <a:srgbClr val="E48312"/>
    <a:srgbClr val="BD582C"/>
    <a:srgbClr val="FE76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8" d="100"/>
          <a:sy n="68" d="100"/>
        </p:scale>
        <p:origin x="71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25265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7047">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5.xml"/><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212015" y="0"/>
            <a:ext cx="6418385" cy="8229600"/>
          </a:xfrm>
          <a:prstGeom prst="rect">
            <a:avLst/>
          </a:prstGeom>
        </p:spPr>
      </p:pic>
      <p:sp>
        <p:nvSpPr>
          <p:cNvPr id="3" name="Text 0"/>
          <p:cNvSpPr/>
          <p:nvPr/>
        </p:nvSpPr>
        <p:spPr>
          <a:xfrm>
            <a:off x="-2713252" y="472635"/>
            <a:ext cx="4505920" cy="563285"/>
          </a:xfrm>
          <a:prstGeom prst="rect">
            <a:avLst/>
          </a:prstGeom>
          <a:noFill/>
        </p:spPr>
        <p:txBody>
          <a:bodyPr wrap="none" lIns="0" tIns="0" rIns="0" bIns="0" rtlCol="0" anchor="t"/>
          <a:lstStyle/>
          <a:p>
            <a:pPr marL="0" indent="0" algn="r">
              <a:lnSpc>
                <a:spcPts val="4400"/>
              </a:lnSpc>
              <a:buNone/>
            </a:pPr>
            <a:r>
              <a:rPr lang="en-US" sz="3500" dirty="0">
                <a:solidFill>
                  <a:srgbClr val="000000"/>
                </a:solidFill>
                <a:ea typeface="Source Serif 4 Semi Bold" pitchFamily="34" charset="-122"/>
                <a:cs typeface="Source Serif 4 Semi Bold" pitchFamily="34" charset="-120"/>
              </a:rPr>
              <a:t>Team 3</a:t>
            </a:r>
            <a:endParaRPr lang="en-US" sz="3500" dirty="0"/>
          </a:p>
        </p:txBody>
      </p:sp>
      <p:sp>
        <p:nvSpPr>
          <p:cNvPr id="4" name="Text 1"/>
          <p:cNvSpPr/>
          <p:nvPr/>
        </p:nvSpPr>
        <p:spPr>
          <a:xfrm>
            <a:off x="5032719" y="2633024"/>
            <a:ext cx="7468553" cy="383024"/>
          </a:xfrm>
          <a:prstGeom prst="rect">
            <a:avLst/>
          </a:prstGeom>
          <a:noFill/>
        </p:spPr>
        <p:txBody>
          <a:bodyPr wrap="none" lIns="0" tIns="0" rIns="0" bIns="0" rtlCol="0" anchor="t"/>
          <a:lstStyle/>
          <a:p>
            <a:pPr marL="0" indent="0" algn="l">
              <a:lnSpc>
                <a:spcPts val="3000"/>
              </a:lnSpc>
              <a:buNone/>
            </a:pPr>
            <a:endParaRPr lang="en-US" sz="1850" dirty="0"/>
          </a:p>
        </p:txBody>
      </p:sp>
      <p:sp>
        <p:nvSpPr>
          <p:cNvPr id="5" name="Text 2"/>
          <p:cNvSpPr/>
          <p:nvPr/>
        </p:nvSpPr>
        <p:spPr>
          <a:xfrm>
            <a:off x="1195872" y="1904835"/>
            <a:ext cx="5632490" cy="704017"/>
          </a:xfrm>
          <a:prstGeom prst="rect">
            <a:avLst/>
          </a:prstGeom>
          <a:noFill/>
        </p:spPr>
        <p:txBody>
          <a:bodyPr wrap="none" lIns="0" tIns="0" rIns="0" bIns="0" rtlCol="0" anchor="t"/>
          <a:lstStyle/>
          <a:p>
            <a:pPr marL="0" indent="0" algn="ctr">
              <a:lnSpc>
                <a:spcPts val="5500"/>
              </a:lnSpc>
              <a:buNone/>
            </a:pPr>
            <a:r>
              <a:rPr lang="en-US" sz="4800" dirty="0">
                <a:solidFill>
                  <a:srgbClr val="000000"/>
                </a:solidFill>
                <a:ea typeface="Source Serif 4 Semi Bold" pitchFamily="34" charset="-122"/>
                <a:cs typeface="Source Serif 4 Semi Bold" pitchFamily="34" charset="-120"/>
              </a:rPr>
              <a:t>Adaptive</a:t>
            </a:r>
            <a:r>
              <a:rPr lang="en-US" sz="4400" dirty="0">
                <a:solidFill>
                  <a:srgbClr val="000000"/>
                </a:solidFill>
                <a:ea typeface="Source Serif 4 Semi Bold" pitchFamily="34" charset="-122"/>
                <a:cs typeface="Source Serif 4 Semi Bold" pitchFamily="34" charset="-120"/>
              </a:rPr>
              <a:t> Quiz</a:t>
            </a:r>
            <a:endParaRPr lang="en-US" sz="4400" dirty="0"/>
          </a:p>
        </p:txBody>
      </p:sp>
      <p:sp>
        <p:nvSpPr>
          <p:cNvPr id="6" name="Text 3"/>
          <p:cNvSpPr/>
          <p:nvPr/>
        </p:nvSpPr>
        <p:spPr>
          <a:xfrm>
            <a:off x="1219091" y="3080922"/>
            <a:ext cx="5632490" cy="704017"/>
          </a:xfrm>
          <a:prstGeom prst="rect">
            <a:avLst/>
          </a:prstGeom>
          <a:noFill/>
        </p:spPr>
        <p:txBody>
          <a:bodyPr wrap="none" lIns="0" tIns="0" rIns="0" bIns="0" rtlCol="0" anchor="t"/>
          <a:lstStyle/>
          <a:p>
            <a:pPr marL="0" indent="0" algn="ctr">
              <a:lnSpc>
                <a:spcPts val="5500"/>
              </a:lnSpc>
              <a:buNone/>
            </a:pPr>
            <a:r>
              <a:rPr lang="en-US" sz="4400" dirty="0">
                <a:solidFill>
                  <a:srgbClr val="000000"/>
                </a:solidFill>
                <a:ea typeface="Source Serif 4 Semi Bold" pitchFamily="34" charset="-122"/>
                <a:cs typeface="Source Serif 4 Semi Bold" pitchFamily="34" charset="-120"/>
              </a:rPr>
              <a:t>&amp;</a:t>
            </a:r>
            <a:endParaRPr lang="en-US" sz="4400" dirty="0"/>
          </a:p>
        </p:txBody>
      </p:sp>
      <p:sp>
        <p:nvSpPr>
          <p:cNvPr id="7" name="Text 4"/>
          <p:cNvSpPr/>
          <p:nvPr/>
        </p:nvSpPr>
        <p:spPr>
          <a:xfrm>
            <a:off x="1310231" y="4020406"/>
            <a:ext cx="5632490" cy="704017"/>
          </a:xfrm>
          <a:prstGeom prst="rect">
            <a:avLst/>
          </a:prstGeom>
          <a:noFill/>
        </p:spPr>
        <p:txBody>
          <a:bodyPr wrap="none" lIns="0" tIns="0" rIns="0" bIns="0" rtlCol="0" anchor="t"/>
          <a:lstStyle/>
          <a:p>
            <a:pPr marL="0" indent="0" algn="ctr">
              <a:lnSpc>
                <a:spcPts val="5500"/>
              </a:lnSpc>
              <a:buNone/>
            </a:pPr>
            <a:r>
              <a:rPr lang="en-US" sz="4800" dirty="0">
                <a:solidFill>
                  <a:srgbClr val="000000"/>
                </a:solidFill>
                <a:ea typeface="Source Serif 4 Semi Bold" pitchFamily="34" charset="-122"/>
                <a:cs typeface="Source Serif 4 Semi Bold" pitchFamily="34" charset="-120"/>
              </a:rPr>
              <a:t>Question</a:t>
            </a:r>
            <a:r>
              <a:rPr lang="en-US" sz="4400" dirty="0">
                <a:solidFill>
                  <a:srgbClr val="000000"/>
                </a:solidFill>
                <a:ea typeface="Source Serif 4 Semi Bold" pitchFamily="34" charset="-122"/>
                <a:cs typeface="Source Serif 4 Semi Bold" pitchFamily="34" charset="-120"/>
              </a:rPr>
              <a:t> Generator</a:t>
            </a:r>
            <a:endParaRPr lang="en-US" sz="4400" dirty="0"/>
          </a:p>
        </p:txBody>
      </p:sp>
      <p:sp>
        <p:nvSpPr>
          <p:cNvPr id="8" name="Text 5"/>
          <p:cNvSpPr/>
          <p:nvPr/>
        </p:nvSpPr>
        <p:spPr>
          <a:xfrm>
            <a:off x="597174" y="5724062"/>
            <a:ext cx="7468553" cy="383024"/>
          </a:xfrm>
          <a:prstGeom prst="rect">
            <a:avLst/>
          </a:prstGeom>
          <a:noFill/>
        </p:spPr>
        <p:txBody>
          <a:bodyPr wrap="none" lIns="0" tIns="0" rIns="0" bIns="0" rtlCol="0" anchor="t"/>
          <a:lstStyle/>
          <a:p>
            <a:pPr marL="0" indent="0" algn="ctr">
              <a:lnSpc>
                <a:spcPts val="3000"/>
              </a:lnSpc>
              <a:buNone/>
            </a:pPr>
            <a:r>
              <a:rPr lang="en-US" sz="2000" dirty="0">
                <a:solidFill>
                  <a:srgbClr val="272525"/>
                </a:solidFill>
                <a:latin typeface="Arial" panose="020B0604020202090204" pitchFamily="34" charset="0"/>
                <a:ea typeface="Source Sans 3" panose="020B0303030403090204" pitchFamily="34" charset="-122"/>
                <a:cs typeface="Arial" panose="020B0604020202090204" pitchFamily="34" charset="0"/>
              </a:rPr>
              <a:t>Personalized Learning Through Dynamic Assessment</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61D3C-DFBE-F53C-55B8-2DC6B07C18C0}"/>
              </a:ext>
            </a:extLst>
          </p:cNvPr>
          <p:cNvSpPr/>
          <p:nvPr/>
        </p:nvSpPr>
        <p:spPr>
          <a:xfrm>
            <a:off x="12429067" y="7326489"/>
            <a:ext cx="2201333" cy="903111"/>
          </a:xfrm>
          <a:prstGeom prst="rect">
            <a:avLst/>
          </a:prstGeom>
          <a:solidFill>
            <a:srgbClr val="FF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14D3967-4CC3-5BA8-72C5-C227E0A4087F}"/>
              </a:ext>
            </a:extLst>
          </p:cNvPr>
          <p:cNvPicPr>
            <a:picLocks noChangeAspect="1"/>
          </p:cNvPicPr>
          <p:nvPr/>
        </p:nvPicPr>
        <p:blipFill>
          <a:blip r:embed="rId2"/>
          <a:srcRect l="13426" t="14886" r="12964" b="3490"/>
          <a:stretch>
            <a:fillRect/>
          </a:stretch>
        </p:blipFill>
        <p:spPr>
          <a:xfrm>
            <a:off x="722488" y="158046"/>
            <a:ext cx="5497690" cy="3756957"/>
          </a:xfrm>
          <a:prstGeom prst="rect">
            <a:avLst/>
          </a:prstGeom>
        </p:spPr>
      </p:pic>
      <p:pic>
        <p:nvPicPr>
          <p:cNvPr id="6" name="Picture 5">
            <a:extLst>
              <a:ext uri="{FF2B5EF4-FFF2-40B4-BE49-F238E27FC236}">
                <a16:creationId xmlns:a16="http://schemas.microsoft.com/office/drawing/2014/main" id="{7AFD1BBD-B9E1-803D-AE2D-11BA8ABFC4EF}"/>
              </a:ext>
            </a:extLst>
          </p:cNvPr>
          <p:cNvPicPr>
            <a:picLocks noChangeAspect="1"/>
          </p:cNvPicPr>
          <p:nvPr/>
        </p:nvPicPr>
        <p:blipFill>
          <a:blip r:embed="rId3"/>
          <a:srcRect l="11111" t="15028" r="12129" b="2493"/>
          <a:stretch>
            <a:fillRect/>
          </a:stretch>
        </p:blipFill>
        <p:spPr>
          <a:xfrm>
            <a:off x="7687733" y="158046"/>
            <a:ext cx="5644446" cy="3756957"/>
          </a:xfrm>
          <a:prstGeom prst="rect">
            <a:avLst/>
          </a:prstGeom>
        </p:spPr>
      </p:pic>
      <p:pic>
        <p:nvPicPr>
          <p:cNvPr id="10" name="Picture 9">
            <a:extLst>
              <a:ext uri="{FF2B5EF4-FFF2-40B4-BE49-F238E27FC236}">
                <a16:creationId xmlns:a16="http://schemas.microsoft.com/office/drawing/2014/main" id="{D52B735D-6A8C-BD56-7A10-7F864590C341}"/>
              </a:ext>
            </a:extLst>
          </p:cNvPr>
          <p:cNvPicPr>
            <a:picLocks noChangeAspect="1"/>
          </p:cNvPicPr>
          <p:nvPr/>
        </p:nvPicPr>
        <p:blipFill>
          <a:blip r:embed="rId4"/>
          <a:srcRect l="15387" t="18930" r="14405" b="14129"/>
          <a:stretch>
            <a:fillRect/>
          </a:stretch>
        </p:blipFill>
        <p:spPr>
          <a:xfrm>
            <a:off x="4492977" y="4114800"/>
            <a:ext cx="5644446" cy="3730985"/>
          </a:xfrm>
          <a:prstGeom prst="rect">
            <a:avLst/>
          </a:prstGeom>
        </p:spPr>
      </p:pic>
    </p:spTree>
    <p:extLst>
      <p:ext uri="{BB962C8B-B14F-4D97-AF65-F5344CB8AC3E}">
        <p14:creationId xmlns:p14="http://schemas.microsoft.com/office/powerpoint/2010/main" val="267642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414739" y="7476896"/>
            <a:ext cx="2092569" cy="633046"/>
          </a:xfrm>
          <a:prstGeom prst="roundRect">
            <a:avLst/>
          </a:prstGeom>
          <a:solidFill>
            <a:srgbClr val="FFFEFE"/>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rotWithShape="1">
          <a:blip r:embed="rId2"/>
          <a:srcRect t="3536" b="4777"/>
          <a:stretch>
            <a:fillRect/>
          </a:stretch>
        </p:blipFill>
        <p:spPr>
          <a:xfrm>
            <a:off x="358758" y="1594266"/>
            <a:ext cx="6764708" cy="4035564"/>
          </a:xfrm>
          <a:prstGeom prst="rect">
            <a:avLst/>
          </a:prstGeom>
        </p:spPr>
      </p:pic>
      <p:sp>
        <p:nvSpPr>
          <p:cNvPr id="4" name="TextBox 3"/>
          <p:cNvSpPr txBox="1"/>
          <p:nvPr/>
        </p:nvSpPr>
        <p:spPr>
          <a:xfrm>
            <a:off x="948935" y="140390"/>
            <a:ext cx="4428392" cy="646331"/>
          </a:xfrm>
          <a:prstGeom prst="rect">
            <a:avLst/>
          </a:prstGeom>
          <a:noFill/>
        </p:spPr>
        <p:txBody>
          <a:bodyPr wrap="square" rtlCol="0">
            <a:spAutoFit/>
          </a:bodyPr>
          <a:lstStyle/>
          <a:p>
            <a:r>
              <a:rPr lang="en-IN" sz="3600" b="1" dirty="0">
                <a:latin typeface="Arial" panose="020B0604020202090204" pitchFamily="34" charset="0"/>
                <a:cs typeface="Arial" panose="020B0604020202090204" pitchFamily="34" charset="0"/>
              </a:rPr>
              <a:t>Database:</a:t>
            </a:r>
          </a:p>
        </p:txBody>
      </p:sp>
      <p:pic>
        <p:nvPicPr>
          <p:cNvPr id="5" name="Picture 4">
            <a:extLst>
              <a:ext uri="{FF2B5EF4-FFF2-40B4-BE49-F238E27FC236}">
                <a16:creationId xmlns:a16="http://schemas.microsoft.com/office/drawing/2014/main" id="{30EA6F6F-0098-2E1D-C3A2-597EBCE061B4}"/>
              </a:ext>
            </a:extLst>
          </p:cNvPr>
          <p:cNvPicPr>
            <a:picLocks noChangeAspect="1"/>
          </p:cNvPicPr>
          <p:nvPr/>
        </p:nvPicPr>
        <p:blipFill>
          <a:blip r:embed="rId3"/>
          <a:stretch>
            <a:fillRect/>
          </a:stretch>
        </p:blipFill>
        <p:spPr>
          <a:xfrm>
            <a:off x="7608281" y="1594266"/>
            <a:ext cx="6481338" cy="40355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29592"/>
            <a:ext cx="4366379" cy="545663"/>
          </a:xfrm>
          <a:prstGeom prst="rect">
            <a:avLst/>
          </a:prstGeom>
          <a:noFill/>
          <a:ln/>
        </p:spPr>
        <p:txBody>
          <a:bodyPr wrap="none" lIns="0" tIns="0" rIns="0" bIns="0" rtlCol="0" anchor="t"/>
          <a:lstStyle/>
          <a:p>
            <a:pPr marL="0" indent="0" algn="l">
              <a:lnSpc>
                <a:spcPts val="4250"/>
              </a:lnSpc>
              <a:buNone/>
            </a:pPr>
            <a:r>
              <a:rPr lang="en-US" sz="4400" b="1" dirty="0">
                <a:latin typeface="Calibri (Body)"/>
                <a:ea typeface="Petrona Bold" pitchFamily="34" charset="-122"/>
                <a:cs typeface="Petrona Bold" pitchFamily="34" charset="-120"/>
              </a:rPr>
              <a:t>Conclusion</a:t>
            </a:r>
            <a:endParaRPr lang="en-US" sz="4400" b="1" dirty="0">
              <a:latin typeface="Calibri (Body)"/>
            </a:endParaRPr>
          </a:p>
        </p:txBody>
      </p:sp>
      <p:sp>
        <p:nvSpPr>
          <p:cNvPr id="3" name="Text 1"/>
          <p:cNvSpPr/>
          <p:nvPr/>
        </p:nvSpPr>
        <p:spPr>
          <a:xfrm>
            <a:off x="793790" y="1520547"/>
            <a:ext cx="13042821" cy="95261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4" name="Text 2"/>
          <p:cNvSpPr/>
          <p:nvPr/>
        </p:nvSpPr>
        <p:spPr>
          <a:xfrm>
            <a:off x="793790" y="1996856"/>
            <a:ext cx="13042821" cy="4531640"/>
          </a:xfrm>
          <a:prstGeom prst="rect">
            <a:avLst/>
          </a:prstGeom>
          <a:noFill/>
          <a:ln/>
        </p:spPr>
        <p:txBody>
          <a:bodyPr wrap="square" lIns="0" tIns="0" rIns="0" bIns="0" rtlCol="0" anchor="t"/>
          <a:lstStyle/>
          <a:p>
            <a:pPr marL="342900" indent="-342900">
              <a:buFont typeface="Arial" panose="020B0604020202020204" pitchFamily="34" charset="0"/>
              <a:buChar char="•"/>
            </a:pPr>
            <a:r>
              <a:rPr lang="en-US" sz="2000" dirty="0"/>
              <a:t>The journey from a basic concept to the final version of the </a:t>
            </a:r>
            <a:r>
              <a:rPr lang="en-US" sz="2000" b="1" dirty="0"/>
              <a:t>AI Smart Quizzer</a:t>
            </a:r>
            <a:r>
              <a:rPr lang="en-US" sz="2000" dirty="0"/>
              <a:t> has been a testament to our team's dedication. What began with foundational user management in Milestone 1 evolved through key feature implementations in Milestone 2. We then significantly enhanced the user experience with detailed progress tracking in Milestone 3.</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Our final step in Milestone 4, the implementation of our AI-driven suggestion system, is the culmination of this journey. This system, which provides personalized recommendations based on a user's quiz history, transforms the application into a truly intelligent and adaptive learning tool.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By focusing on a seamless user experience, secure functionality, and data-driven personalization, we have successfully created a platform that addresses the critical gap in traditional learning methods. The </a:t>
            </a:r>
            <a:r>
              <a:rPr lang="en-US" sz="2000" b="1" dirty="0"/>
              <a:t>AI Smart Quizzer</a:t>
            </a:r>
            <a:r>
              <a:rPr lang="en-US" sz="2000" dirty="0"/>
              <a:t> is more than just a quiz generator; it is a comprehensive educational companion designed to empower learners to reach their full potential.</a:t>
            </a:r>
          </a:p>
          <a:p>
            <a:pPr marL="0" indent="0" algn="l">
              <a:lnSpc>
                <a:spcPts val="2500"/>
              </a:lnSpc>
              <a:buNone/>
            </a:pPr>
            <a:endParaRPr lang="en-US" sz="2000" dirty="0">
              <a:latin typeface="+mj-lt"/>
            </a:endParaRPr>
          </a:p>
        </p:txBody>
      </p:sp>
      <p:sp>
        <p:nvSpPr>
          <p:cNvPr id="6" name="Text 3"/>
          <p:cNvSpPr/>
          <p:nvPr/>
        </p:nvSpPr>
        <p:spPr>
          <a:xfrm>
            <a:off x="992148" y="5499497"/>
            <a:ext cx="2728913" cy="341114"/>
          </a:xfrm>
          <a:prstGeom prst="rect">
            <a:avLst/>
          </a:prstGeom>
          <a:noFill/>
          <a:ln/>
        </p:spPr>
        <p:txBody>
          <a:bodyPr wrap="none" lIns="0" tIns="0" rIns="0" bIns="0" rtlCol="0" anchor="t"/>
          <a:lstStyle/>
          <a:p>
            <a:pPr marL="0" indent="0" algn="l">
              <a:lnSpc>
                <a:spcPts val="2650"/>
              </a:lnSpc>
              <a:buNone/>
            </a:pPr>
            <a:endParaRPr lang="en-US" sz="2100" dirty="0"/>
          </a:p>
        </p:txBody>
      </p:sp>
      <p:sp>
        <p:nvSpPr>
          <p:cNvPr id="7" name="Text 4"/>
          <p:cNvSpPr/>
          <p:nvPr/>
        </p:nvSpPr>
        <p:spPr>
          <a:xfrm>
            <a:off x="992148" y="5959673"/>
            <a:ext cx="3950851" cy="63507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9" name="Text 5"/>
          <p:cNvSpPr/>
          <p:nvPr/>
        </p:nvSpPr>
        <p:spPr>
          <a:xfrm>
            <a:off x="5339715" y="5499497"/>
            <a:ext cx="2728913" cy="341114"/>
          </a:xfrm>
          <a:prstGeom prst="rect">
            <a:avLst/>
          </a:prstGeom>
          <a:noFill/>
          <a:ln/>
        </p:spPr>
        <p:txBody>
          <a:bodyPr wrap="none" lIns="0" tIns="0" rIns="0" bIns="0" rtlCol="0" anchor="t"/>
          <a:lstStyle/>
          <a:p>
            <a:pPr marL="0" indent="0" algn="l">
              <a:lnSpc>
                <a:spcPts val="2650"/>
              </a:lnSpc>
              <a:buNone/>
            </a:pPr>
            <a:endParaRPr lang="en-US" sz="2100" dirty="0"/>
          </a:p>
        </p:txBody>
      </p:sp>
      <p:sp>
        <p:nvSpPr>
          <p:cNvPr id="10" name="Text 6"/>
          <p:cNvSpPr/>
          <p:nvPr/>
        </p:nvSpPr>
        <p:spPr>
          <a:xfrm>
            <a:off x="5339715" y="5959673"/>
            <a:ext cx="3950851" cy="63507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12" name="Text 7"/>
          <p:cNvSpPr/>
          <p:nvPr/>
        </p:nvSpPr>
        <p:spPr>
          <a:xfrm>
            <a:off x="9687282" y="5499497"/>
            <a:ext cx="2728913" cy="341114"/>
          </a:xfrm>
          <a:prstGeom prst="rect">
            <a:avLst/>
          </a:prstGeom>
          <a:noFill/>
          <a:ln/>
        </p:spPr>
        <p:txBody>
          <a:bodyPr wrap="none" lIns="0" tIns="0" rIns="0" bIns="0" rtlCol="0" anchor="t"/>
          <a:lstStyle/>
          <a:p>
            <a:pPr marL="0" indent="0" algn="l">
              <a:lnSpc>
                <a:spcPts val="2650"/>
              </a:lnSpc>
              <a:buNone/>
            </a:pPr>
            <a:endParaRPr lang="en-US" sz="2100" dirty="0"/>
          </a:p>
        </p:txBody>
      </p:sp>
      <p:sp>
        <p:nvSpPr>
          <p:cNvPr id="13" name="Text 8"/>
          <p:cNvSpPr/>
          <p:nvPr/>
        </p:nvSpPr>
        <p:spPr>
          <a:xfrm>
            <a:off x="9687282" y="5959673"/>
            <a:ext cx="3950851" cy="63507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14" name="Text 9"/>
          <p:cNvSpPr/>
          <p:nvPr/>
        </p:nvSpPr>
        <p:spPr>
          <a:xfrm>
            <a:off x="793790" y="7016353"/>
            <a:ext cx="13042821" cy="63507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15" name="Rectangle 14">
            <a:extLst>
              <a:ext uri="{FF2B5EF4-FFF2-40B4-BE49-F238E27FC236}">
                <a16:creationId xmlns:a16="http://schemas.microsoft.com/office/drawing/2014/main" id="{9C3B68B0-1976-464D-9BF5-E4C94279CD39}"/>
              </a:ext>
            </a:extLst>
          </p:cNvPr>
          <p:cNvSpPr/>
          <p:nvPr/>
        </p:nvSpPr>
        <p:spPr>
          <a:xfrm>
            <a:off x="12801600" y="7651432"/>
            <a:ext cx="1828800" cy="487857"/>
          </a:xfrm>
          <a:prstGeom prst="rect">
            <a:avLst/>
          </a:prstGeom>
          <a:solidFill>
            <a:srgbClr val="FF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7215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18389" y="948195"/>
            <a:ext cx="5632490" cy="704017"/>
          </a:xfrm>
          <a:prstGeom prst="rect">
            <a:avLst/>
          </a:prstGeom>
          <a:noFill/>
        </p:spPr>
        <p:txBody>
          <a:bodyPr wrap="none" lIns="0" tIns="0" rIns="0" bIns="0" rtlCol="0" anchor="t"/>
          <a:lstStyle/>
          <a:p>
            <a:pPr marL="0" indent="0" algn="ctr">
              <a:lnSpc>
                <a:spcPts val="5500"/>
              </a:lnSpc>
              <a:buNone/>
            </a:pPr>
            <a:r>
              <a:rPr lang="en-US" sz="4400" b="1" dirty="0">
                <a:solidFill>
                  <a:srgbClr val="000000"/>
                </a:solidFill>
                <a:latin typeface="Source Serif 4 Semi Bold" pitchFamily="34" charset="0"/>
                <a:ea typeface="Source Serif 4 Semi Bold" pitchFamily="34" charset="-122"/>
                <a:cs typeface="Source Serif 4 Semi Bold" pitchFamily="34" charset="-120"/>
              </a:rPr>
              <a:t>Team Members:</a:t>
            </a:r>
            <a:endParaRPr lang="en-US" sz="4400" b="1" dirty="0"/>
          </a:p>
        </p:txBody>
      </p:sp>
      <p:sp>
        <p:nvSpPr>
          <p:cNvPr id="3" name="Text 1"/>
          <p:cNvSpPr/>
          <p:nvPr/>
        </p:nvSpPr>
        <p:spPr>
          <a:xfrm>
            <a:off x="4214495" y="2424430"/>
            <a:ext cx="10292715" cy="478790"/>
          </a:xfrm>
          <a:prstGeom prst="rect">
            <a:avLst/>
          </a:prstGeom>
          <a:noFill/>
        </p:spPr>
        <p:txBody>
          <a:bodyPr wrap="none" lIns="0" tIns="0" rIns="0" bIns="0" rtlCol="0" anchor="t"/>
          <a:lstStyle/>
          <a:p>
            <a:pPr marL="342900" indent="-342900" algn="l">
              <a:lnSpc>
                <a:spcPts val="3000"/>
              </a:lnSpc>
              <a:buSzPct val="100000"/>
              <a:buChar char="•"/>
            </a:pPr>
            <a:r>
              <a:rPr lang="en-US" sz="2400" dirty="0">
                <a:solidFill>
                  <a:srgbClr val="272525"/>
                </a:solidFill>
                <a:latin typeface="Arial" panose="020B0604020202090204" pitchFamily="34" charset="0"/>
                <a:ea typeface="Source Sans 3" panose="020B0303030403090204" pitchFamily="34" charset="-122"/>
                <a:cs typeface="Arial" panose="020B0604020202090204" pitchFamily="34" charset="0"/>
              </a:rPr>
              <a:t>P. Krishna Chaithanya Goud</a:t>
            </a:r>
            <a:endParaRPr lang="en-US" sz="2400" dirty="0"/>
          </a:p>
        </p:txBody>
      </p:sp>
      <p:sp>
        <p:nvSpPr>
          <p:cNvPr id="4" name="Text 2"/>
          <p:cNvSpPr/>
          <p:nvPr/>
        </p:nvSpPr>
        <p:spPr>
          <a:xfrm>
            <a:off x="4214495" y="3256915"/>
            <a:ext cx="10292715" cy="478790"/>
          </a:xfrm>
          <a:prstGeom prst="rect">
            <a:avLst/>
          </a:prstGeom>
          <a:noFill/>
        </p:spPr>
        <p:txBody>
          <a:bodyPr wrap="none" lIns="0" tIns="0" rIns="0" bIns="0" rtlCol="0" anchor="t"/>
          <a:lstStyle/>
          <a:p>
            <a:pPr marL="342900" indent="-342900" algn="l">
              <a:lnSpc>
                <a:spcPts val="3000"/>
              </a:lnSpc>
              <a:buSzPct val="100000"/>
              <a:buChar char="•"/>
            </a:pPr>
            <a:r>
              <a:rPr lang="en-US" sz="2400" dirty="0">
                <a:solidFill>
                  <a:srgbClr val="272525"/>
                </a:solidFill>
                <a:latin typeface="Arial" panose="020B0604020202090204" pitchFamily="34" charset="0"/>
                <a:ea typeface="Source Sans 3" panose="020B0303030403090204" pitchFamily="34" charset="-122"/>
                <a:cs typeface="Arial" panose="020B0604020202090204" pitchFamily="34" charset="0"/>
              </a:rPr>
              <a:t>Pallapothu Naga Krishna Madhurima</a:t>
            </a:r>
            <a:endParaRPr lang="en-US" sz="2400" dirty="0"/>
          </a:p>
        </p:txBody>
      </p:sp>
      <p:sp>
        <p:nvSpPr>
          <p:cNvPr id="5" name="Text 3"/>
          <p:cNvSpPr/>
          <p:nvPr/>
        </p:nvSpPr>
        <p:spPr>
          <a:xfrm>
            <a:off x="4214495" y="4044315"/>
            <a:ext cx="10292715" cy="478790"/>
          </a:xfrm>
          <a:prstGeom prst="rect">
            <a:avLst/>
          </a:prstGeom>
          <a:noFill/>
        </p:spPr>
        <p:txBody>
          <a:bodyPr wrap="none" lIns="0" tIns="0" rIns="0" bIns="0" rtlCol="0" anchor="t"/>
          <a:lstStyle/>
          <a:p>
            <a:pPr marL="342900" indent="-342900" algn="l">
              <a:lnSpc>
                <a:spcPts val="3000"/>
              </a:lnSpc>
              <a:buSzPct val="100000"/>
              <a:buChar char="•"/>
            </a:pPr>
            <a:r>
              <a:rPr lang="en-US" sz="2400" dirty="0">
                <a:solidFill>
                  <a:srgbClr val="272525"/>
                </a:solidFill>
                <a:latin typeface="Arial" panose="020B0604020202090204" pitchFamily="34" charset="0"/>
                <a:ea typeface="Source Sans 3" panose="020B0303030403090204" pitchFamily="34" charset="-122"/>
                <a:cs typeface="Arial" panose="020B0604020202090204" pitchFamily="34" charset="0"/>
              </a:rPr>
              <a:t>Pappana Sai Krishna Priya</a:t>
            </a:r>
            <a:endParaRPr lang="en-US" sz="2400" dirty="0"/>
          </a:p>
        </p:txBody>
      </p:sp>
      <p:sp>
        <p:nvSpPr>
          <p:cNvPr id="6" name="Text 4"/>
          <p:cNvSpPr/>
          <p:nvPr/>
        </p:nvSpPr>
        <p:spPr>
          <a:xfrm>
            <a:off x="4214495" y="4831715"/>
            <a:ext cx="10292715" cy="478790"/>
          </a:xfrm>
          <a:prstGeom prst="rect">
            <a:avLst/>
          </a:prstGeom>
          <a:noFill/>
        </p:spPr>
        <p:txBody>
          <a:bodyPr wrap="none" lIns="0" tIns="0" rIns="0" bIns="0" rtlCol="0" anchor="t"/>
          <a:lstStyle/>
          <a:p>
            <a:pPr marL="342900" indent="-342900" algn="l">
              <a:lnSpc>
                <a:spcPts val="3000"/>
              </a:lnSpc>
              <a:buSzPct val="100000"/>
              <a:buChar char="•"/>
            </a:pPr>
            <a:r>
              <a:rPr lang="en-US" sz="2400" dirty="0">
                <a:solidFill>
                  <a:srgbClr val="272525"/>
                </a:solidFill>
                <a:latin typeface="Arial" panose="020B0604020202090204" pitchFamily="34" charset="0"/>
                <a:ea typeface="Source Sans 3" panose="020B0303030403090204" pitchFamily="34" charset="-122"/>
                <a:cs typeface="Arial" panose="020B0604020202090204" pitchFamily="34" charset="0"/>
              </a:rPr>
              <a:t>Premi</a:t>
            </a:r>
            <a:r>
              <a:rPr lang="en-US" sz="2000" dirty="0">
                <a:solidFill>
                  <a:srgbClr val="272525"/>
                </a:solidFill>
                <a:latin typeface="Arial" panose="020B0604020202090204" pitchFamily="34" charset="0"/>
                <a:ea typeface="Source Sans 3" panose="020B0303030403090204" pitchFamily="34" charset="-122"/>
                <a:cs typeface="Arial" panose="020B0604020202090204" pitchFamily="34" charset="0"/>
              </a:rPr>
              <a:t> </a:t>
            </a:r>
            <a:r>
              <a:rPr lang="en-US" sz="2400" dirty="0">
                <a:solidFill>
                  <a:srgbClr val="272525"/>
                </a:solidFill>
                <a:latin typeface="Arial" panose="020B0604020202090204" pitchFamily="34" charset="0"/>
                <a:ea typeface="Source Sans 3" panose="020B0303030403090204" pitchFamily="34" charset="-122"/>
                <a:cs typeface="Arial" panose="020B0604020202090204" pitchFamily="34" charset="0"/>
              </a:rPr>
              <a:t>Kotnala</a:t>
            </a:r>
            <a:endParaRPr lang="en-US" sz="2000" dirty="0"/>
          </a:p>
        </p:txBody>
      </p:sp>
      <p:sp>
        <p:nvSpPr>
          <p:cNvPr id="7" name="Rounded Rectangle 6"/>
          <p:cNvSpPr/>
          <p:nvPr/>
        </p:nvSpPr>
        <p:spPr>
          <a:xfrm>
            <a:off x="12414739" y="7476896"/>
            <a:ext cx="2092569" cy="633046"/>
          </a:xfrm>
          <a:prstGeom prst="roundRect">
            <a:avLst/>
          </a:prstGeom>
          <a:solidFill>
            <a:srgbClr val="FFFEFE"/>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4"/>
          <p:cNvSpPr/>
          <p:nvPr/>
        </p:nvSpPr>
        <p:spPr>
          <a:xfrm>
            <a:off x="4214495" y="5661025"/>
            <a:ext cx="10292715" cy="478790"/>
          </a:xfrm>
          <a:prstGeom prst="rect">
            <a:avLst/>
          </a:prstGeom>
          <a:noFill/>
        </p:spPr>
        <p:txBody>
          <a:bodyPr wrap="none" lIns="0" tIns="0" rIns="0" bIns="0" rtlCol="0" anchor="t"/>
          <a:lstStyle/>
          <a:p>
            <a:pPr marL="342900" indent="-342900" algn="l">
              <a:lnSpc>
                <a:spcPts val="3000"/>
              </a:lnSpc>
              <a:buSzPct val="100000"/>
              <a:buChar char="•"/>
            </a:pPr>
            <a:r>
              <a:rPr lang="en-US" sz="2400" dirty="0" err="1">
                <a:latin typeface="Arial" panose="020B0604020202090204" pitchFamily="34" charset="0"/>
                <a:cs typeface="Arial" panose="020B0604020202090204" pitchFamily="34" charset="0"/>
              </a:rPr>
              <a:t>Punam</a:t>
            </a:r>
            <a:r>
              <a:rPr lang="en-US" sz="2000" dirty="0"/>
              <a:t> </a:t>
            </a:r>
            <a:r>
              <a:rPr lang="en-US" sz="2400" dirty="0" err="1">
                <a:latin typeface="Arial" panose="020B0604020202090204" pitchFamily="34" charset="0"/>
                <a:cs typeface="Arial" panose="020B0604020202090204" pitchFamily="34" charset="0"/>
              </a:rPr>
              <a:t>Marathe</a:t>
            </a:r>
            <a:endParaRPr lang="en-US" sz="2400" dirty="0">
              <a:latin typeface="Arial" panose="020B0604020202090204" pitchFamily="34" charset="0"/>
              <a:cs typeface="Arial" panose="020B0604020202090204" pitchFamily="34" charset="0"/>
            </a:endParaRPr>
          </a:p>
        </p:txBody>
      </p:sp>
      <p:cxnSp>
        <p:nvCxnSpPr>
          <p:cNvPr id="17" name="Straight Connector 16"/>
          <p:cNvCxnSpPr/>
          <p:nvPr/>
        </p:nvCxnSpPr>
        <p:spPr>
          <a:xfrm>
            <a:off x="580408" y="1889174"/>
            <a:ext cx="13427710" cy="0"/>
          </a:xfrm>
          <a:prstGeom prst="line">
            <a:avLst/>
          </a:prstGeom>
          <a:ln>
            <a:solidFill>
              <a:srgbClr val="7F7F7F"/>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31633"/>
            <a:ext cx="7468553" cy="4224338"/>
          </a:xfrm>
          <a:prstGeom prst="rect">
            <a:avLst/>
          </a:prstGeom>
          <a:noFill/>
        </p:spPr>
        <p:txBody>
          <a:bodyPr wrap="square" lIns="0" tIns="0" rIns="0" bIns="0" rtlCol="0" anchor="t"/>
          <a:lstStyle/>
          <a:p>
            <a:pPr marL="0" indent="0" algn="ctr">
              <a:lnSpc>
                <a:spcPts val="16600"/>
              </a:lnSpc>
              <a:buNone/>
            </a:pPr>
            <a:r>
              <a:rPr lang="en-US" sz="13300" dirty="0">
                <a:solidFill>
                  <a:srgbClr val="000000"/>
                </a:solidFill>
                <a:latin typeface="Source Serif 4 Semi Bold" pitchFamily="34" charset="0"/>
                <a:ea typeface="Source Serif 4 Semi Bold" pitchFamily="34" charset="-122"/>
                <a:cs typeface="Source Serif 4 Semi Bold" pitchFamily="34" charset="-120"/>
              </a:rPr>
              <a:t>Thank You</a:t>
            </a:r>
            <a:endParaRPr lang="en-US" sz="13300" dirty="0"/>
          </a:p>
        </p:txBody>
      </p:sp>
      <p:sp>
        <p:nvSpPr>
          <p:cNvPr id="4" name="Text 1"/>
          <p:cNvSpPr/>
          <p:nvPr/>
        </p:nvSpPr>
        <p:spPr>
          <a:xfrm>
            <a:off x="6324124" y="6214943"/>
            <a:ext cx="7468553" cy="383024"/>
          </a:xfrm>
          <a:prstGeom prst="rect">
            <a:avLst/>
          </a:prstGeom>
          <a:noFill/>
        </p:spPr>
        <p:txBody>
          <a:bodyPr wrap="none" lIns="0" tIns="0" rIns="0" bIns="0" rtlCol="0" anchor="t"/>
          <a:lstStyle/>
          <a:p>
            <a:pPr marL="0" indent="0" algn="ctr">
              <a:lnSpc>
                <a:spcPts val="3000"/>
              </a:lnSpc>
              <a:buNone/>
            </a:pPr>
            <a:endParaRPr lang="en-US" sz="1850" dirty="0"/>
          </a:p>
        </p:txBody>
      </p:sp>
      <p:sp>
        <p:nvSpPr>
          <p:cNvPr id="5" name="Rounded Rectangle 4"/>
          <p:cNvSpPr/>
          <p:nvPr/>
        </p:nvSpPr>
        <p:spPr>
          <a:xfrm>
            <a:off x="12414739" y="7476896"/>
            <a:ext cx="2092569" cy="633046"/>
          </a:xfrm>
          <a:prstGeom prst="roundRect">
            <a:avLst/>
          </a:prstGeom>
          <a:solidFill>
            <a:srgbClr val="FE764F"/>
          </a:solidFill>
          <a:ln>
            <a:solidFill>
              <a:srgbClr val="FE76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82759" y="418862"/>
            <a:ext cx="5632490" cy="704017"/>
          </a:xfrm>
          <a:prstGeom prst="rect">
            <a:avLst/>
          </a:prstGeom>
          <a:noFill/>
        </p:spPr>
        <p:txBody>
          <a:bodyPr wrap="none" lIns="0" tIns="0" rIns="0" bIns="0" rtlCol="0" anchor="t"/>
          <a:lstStyle/>
          <a:p>
            <a:pPr marL="0" indent="0" algn="l">
              <a:lnSpc>
                <a:spcPts val="5500"/>
              </a:lnSpc>
              <a:buNone/>
            </a:pPr>
            <a:r>
              <a:rPr lang="en-US" sz="4400" b="1" dirty="0">
                <a:solidFill>
                  <a:srgbClr val="000000"/>
                </a:solidFill>
                <a:ea typeface="Source Serif 4 Semi Bold" pitchFamily="34" charset="-122"/>
                <a:cs typeface="Source Serif 4 Semi Bold" pitchFamily="34" charset="-120"/>
              </a:rPr>
              <a:t>INTRODUCTION</a:t>
            </a:r>
            <a:endParaRPr lang="en-US" sz="4400" b="1" dirty="0"/>
          </a:p>
        </p:txBody>
      </p:sp>
      <p:sp>
        <p:nvSpPr>
          <p:cNvPr id="4" name="Text 1"/>
          <p:cNvSpPr/>
          <p:nvPr/>
        </p:nvSpPr>
        <p:spPr>
          <a:xfrm>
            <a:off x="689769" y="1382157"/>
            <a:ext cx="4383048" cy="351949"/>
          </a:xfrm>
          <a:prstGeom prst="rect">
            <a:avLst/>
          </a:prstGeom>
          <a:noFill/>
        </p:spPr>
        <p:txBody>
          <a:bodyPr wrap="none" lIns="0" tIns="0" rIns="0" bIns="0" rtlCol="0" anchor="t"/>
          <a:lstStyle/>
          <a:p>
            <a:pPr marL="0" indent="0" algn="l">
              <a:lnSpc>
                <a:spcPts val="2750"/>
              </a:lnSpc>
              <a:buNone/>
            </a:pPr>
            <a:r>
              <a:rPr lang="en-US" sz="2200" b="1" dirty="0">
                <a:solidFill>
                  <a:srgbClr val="000000"/>
                </a:solidFill>
                <a:latin typeface="Arial Black" panose="020B0A04020102020204" pitchFamily="34" charset="0"/>
                <a:ea typeface="Source Serif 4 Semi Bold" pitchFamily="34" charset="-122"/>
                <a:cs typeface="Source Serif 4 Semi Bold" pitchFamily="34" charset="-120"/>
              </a:rPr>
              <a:t>The Need for Adaptive Learning:</a:t>
            </a:r>
            <a:endParaRPr lang="en-US" sz="2200" b="1" dirty="0">
              <a:latin typeface="Arial Black" panose="020B0A04020102020204" pitchFamily="34" charset="0"/>
            </a:endParaRPr>
          </a:p>
        </p:txBody>
      </p:sp>
      <p:sp>
        <p:nvSpPr>
          <p:cNvPr id="5" name="Text 2"/>
          <p:cNvSpPr/>
          <p:nvPr/>
        </p:nvSpPr>
        <p:spPr>
          <a:xfrm>
            <a:off x="971074" y="1906389"/>
            <a:ext cx="7468553" cy="383024"/>
          </a:xfrm>
          <a:prstGeom prst="rect">
            <a:avLst/>
          </a:prstGeom>
          <a:noFill/>
        </p:spPr>
        <p:txBody>
          <a:bodyPr wrap="none" lIns="0" tIns="0" rIns="0" bIns="0" rtlCol="0" anchor="t"/>
          <a:lstStyle/>
          <a:p>
            <a:pPr marL="342900" indent="-342900" algn="l">
              <a:lnSpc>
                <a:spcPts val="3000"/>
              </a:lnSpc>
              <a:buSzPct val="100000"/>
              <a:buChar char="•"/>
            </a:pPr>
            <a:r>
              <a:rPr lang="en-US" sz="2000" dirty="0">
                <a:solidFill>
                  <a:srgbClr val="272525"/>
                </a:solidFill>
                <a:latin typeface="Arial" panose="020B0604020202090204" pitchFamily="34" charset="0"/>
                <a:ea typeface="Source Sans 3" panose="020B0303030403090204" pitchFamily="34" charset="-122"/>
                <a:cs typeface="Arial" panose="020B0604020202090204" pitchFamily="34" charset="0"/>
              </a:rPr>
              <a:t>Learning isn't one-size-fits-all</a:t>
            </a:r>
            <a:r>
              <a:rPr lang="en-US" sz="1850" dirty="0">
                <a:solidFill>
                  <a:srgbClr val="272525"/>
                </a:solidFill>
                <a:latin typeface="Arial" panose="020B0604020202090204" pitchFamily="34" charset="0"/>
                <a:ea typeface="Source Sans 3" panose="020B0303030403090204" pitchFamily="34" charset="-122"/>
                <a:cs typeface="Arial" panose="020B0604020202090204" pitchFamily="34" charset="0"/>
              </a:rPr>
              <a:t>. </a:t>
            </a:r>
            <a:endParaRPr lang="en-US" sz="1850" dirty="0"/>
          </a:p>
        </p:txBody>
      </p:sp>
      <p:sp>
        <p:nvSpPr>
          <p:cNvPr id="6" name="Text 3"/>
          <p:cNvSpPr/>
          <p:nvPr/>
        </p:nvSpPr>
        <p:spPr>
          <a:xfrm>
            <a:off x="971074" y="2373114"/>
            <a:ext cx="7468553" cy="1149072"/>
          </a:xfrm>
          <a:prstGeom prst="rect">
            <a:avLst/>
          </a:prstGeom>
          <a:noFill/>
        </p:spPr>
        <p:txBody>
          <a:bodyPr wrap="square" lIns="0" tIns="0" rIns="0" bIns="0" rtlCol="0" anchor="t"/>
          <a:lstStyle/>
          <a:p>
            <a:pPr marL="342900" indent="-342900" algn="l">
              <a:lnSpc>
                <a:spcPts val="3000"/>
              </a:lnSpc>
              <a:buSzPct val="100000"/>
              <a:buChar char="•"/>
            </a:pPr>
            <a:r>
              <a:rPr lang="en-US" sz="2000" dirty="0">
                <a:solidFill>
                  <a:srgbClr val="272525"/>
                </a:solidFill>
                <a:latin typeface="Arial" panose="020B0604020202090204" pitchFamily="34" charset="0"/>
                <a:ea typeface="Source Sans 3" panose="020B0303030403090204" pitchFamily="34" charset="-122"/>
                <a:cs typeface="Arial" panose="020B0604020202090204" pitchFamily="34" charset="0"/>
              </a:rPr>
              <a:t>Traditional quizzes often fail to cater to individual student needs, offering static, generic questions that don't adapt to understanding or learning styles.</a:t>
            </a:r>
            <a:endParaRPr lang="en-US" sz="2000" dirty="0"/>
          </a:p>
        </p:txBody>
      </p:sp>
      <p:sp>
        <p:nvSpPr>
          <p:cNvPr id="7" name="Text 4"/>
          <p:cNvSpPr/>
          <p:nvPr/>
        </p:nvSpPr>
        <p:spPr>
          <a:xfrm>
            <a:off x="971074" y="3605887"/>
            <a:ext cx="7468553" cy="383024"/>
          </a:xfrm>
          <a:prstGeom prst="rect">
            <a:avLst/>
          </a:prstGeom>
          <a:noFill/>
        </p:spPr>
        <p:txBody>
          <a:bodyPr wrap="none" lIns="0" tIns="0" rIns="0" bIns="0" rtlCol="0" anchor="t"/>
          <a:lstStyle/>
          <a:p>
            <a:pPr marL="342900" indent="-342900" algn="l">
              <a:lnSpc>
                <a:spcPts val="3000"/>
              </a:lnSpc>
              <a:buSzPct val="100000"/>
              <a:buChar char="•"/>
            </a:pPr>
            <a:r>
              <a:rPr lang="en-US" sz="2000" dirty="0">
                <a:solidFill>
                  <a:srgbClr val="272525"/>
                </a:solidFill>
                <a:latin typeface="Arial" panose="020B0604020202090204" pitchFamily="34" charset="0"/>
                <a:ea typeface="Source Sans 3" panose="020B0303030403090204" pitchFamily="34" charset="-122"/>
                <a:cs typeface="Arial" panose="020B0604020202090204" pitchFamily="34" charset="0"/>
              </a:rPr>
              <a:t>This leads to missed learning opportunities and disengagement</a:t>
            </a:r>
            <a:r>
              <a:rPr lang="en-US" sz="1850" dirty="0">
                <a:solidFill>
                  <a:srgbClr val="272525"/>
                </a:solidFill>
                <a:latin typeface="Arial" panose="020B0604020202090204" pitchFamily="34" charset="0"/>
                <a:ea typeface="Source Sans 3" panose="020B0303030403090204" pitchFamily="34" charset="-122"/>
                <a:cs typeface="Arial" panose="020B0604020202090204" pitchFamily="34" charset="0"/>
              </a:rPr>
              <a:t>.</a:t>
            </a:r>
            <a:endParaRPr lang="en-US" sz="1850" dirty="0"/>
          </a:p>
        </p:txBody>
      </p:sp>
      <p:sp>
        <p:nvSpPr>
          <p:cNvPr id="8" name="Text 5"/>
          <p:cNvSpPr/>
          <p:nvPr/>
        </p:nvSpPr>
        <p:spPr>
          <a:xfrm>
            <a:off x="689769" y="4580295"/>
            <a:ext cx="4530804" cy="351949"/>
          </a:xfrm>
          <a:prstGeom prst="rect">
            <a:avLst/>
          </a:prstGeom>
          <a:noFill/>
        </p:spPr>
        <p:txBody>
          <a:bodyPr wrap="none" lIns="0" tIns="0" rIns="0" bIns="0" rtlCol="0" anchor="t"/>
          <a:lstStyle/>
          <a:p>
            <a:pPr marL="0" indent="0" algn="l">
              <a:lnSpc>
                <a:spcPts val="2750"/>
              </a:lnSpc>
              <a:buNone/>
            </a:pPr>
            <a:r>
              <a:rPr lang="en-US" sz="2200" dirty="0">
                <a:solidFill>
                  <a:srgbClr val="000000"/>
                </a:solidFill>
                <a:latin typeface="Arial Black" panose="020B0A04020102020204" pitchFamily="34" charset="0"/>
                <a:ea typeface="Source Serif 4 Semi Bold" pitchFamily="34" charset="-122"/>
                <a:cs typeface="Source Serif 4 Semi Bold" pitchFamily="34" charset="-120"/>
              </a:rPr>
              <a:t>Our Solution: AI SMART QUIZZER</a:t>
            </a:r>
            <a:endParaRPr lang="en-US" sz="2200" dirty="0">
              <a:latin typeface="Arial Black" panose="020B0A04020102020204" pitchFamily="34" charset="0"/>
            </a:endParaRPr>
          </a:p>
        </p:txBody>
      </p:sp>
      <p:sp>
        <p:nvSpPr>
          <p:cNvPr id="9" name="Text 6"/>
          <p:cNvSpPr/>
          <p:nvPr/>
        </p:nvSpPr>
        <p:spPr>
          <a:xfrm>
            <a:off x="971074" y="5411867"/>
            <a:ext cx="7468553" cy="1532096"/>
          </a:xfrm>
          <a:prstGeom prst="rect">
            <a:avLst/>
          </a:prstGeom>
          <a:noFill/>
        </p:spPr>
        <p:txBody>
          <a:bodyPr wrap="square" lIns="0" tIns="0" rIns="0" bIns="0" rtlCol="0" anchor="t"/>
          <a:lstStyle/>
          <a:p>
            <a:pPr marL="342900" indent="-342900" algn="l">
              <a:lnSpc>
                <a:spcPts val="3000"/>
              </a:lnSpc>
              <a:buSzPct val="100000"/>
              <a:buChar char="•"/>
            </a:pPr>
            <a:r>
              <a:rPr lang="en-US" sz="2000" dirty="0">
                <a:solidFill>
                  <a:srgbClr val="272525"/>
                </a:solidFill>
                <a:latin typeface="Arial" panose="020B0604020202090204" pitchFamily="34" charset="0"/>
                <a:ea typeface="Source Sans 3" panose="020B0303030403090204" pitchFamily="34" charset="-122"/>
                <a:cs typeface="Arial" panose="020B0604020202090204" pitchFamily="34" charset="0"/>
              </a:rPr>
              <a:t>"AI SMART QUIZZER", the Adaptive Quiz &amp; Question Generator, addresses this critical gap. It's designed to create personalized, dynamic quizzes from any educational content, adapting to each learner's performance and difficulty preferences</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6529" y="447397"/>
            <a:ext cx="4713803" cy="589121"/>
          </a:xfrm>
          <a:prstGeom prst="rect">
            <a:avLst/>
          </a:prstGeom>
          <a:noFill/>
        </p:spPr>
        <p:txBody>
          <a:bodyPr wrap="none" lIns="0" tIns="0" rIns="0" bIns="0" rtlCol="0" anchor="t"/>
          <a:lstStyle/>
          <a:p>
            <a:pPr marL="0" indent="0" algn="l">
              <a:lnSpc>
                <a:spcPts val="4600"/>
              </a:lnSpc>
              <a:buNone/>
            </a:pPr>
            <a:r>
              <a:rPr lang="en-US" sz="4400" b="1" dirty="0">
                <a:solidFill>
                  <a:srgbClr val="000000"/>
                </a:solidFill>
                <a:ea typeface="Source Serif 4 Semi Bold" pitchFamily="34" charset="-122"/>
                <a:cs typeface="Source Serif 4 Semi Bold" pitchFamily="34" charset="-120"/>
              </a:rPr>
              <a:t>Project Overview:</a:t>
            </a:r>
            <a:endParaRPr lang="en-US" sz="4400" b="1" dirty="0"/>
          </a:p>
        </p:txBody>
      </p:sp>
      <p:sp>
        <p:nvSpPr>
          <p:cNvPr id="3" name="Text 1"/>
          <p:cNvSpPr/>
          <p:nvPr/>
        </p:nvSpPr>
        <p:spPr>
          <a:xfrm>
            <a:off x="701159" y="1287304"/>
            <a:ext cx="13228082" cy="320516"/>
          </a:xfrm>
          <a:prstGeom prst="rect">
            <a:avLst/>
          </a:prstGeom>
          <a:noFill/>
        </p:spPr>
        <p:txBody>
          <a:bodyPr wrap="none" lIns="0" tIns="0" rIns="0" bIns="0" rtlCol="0" anchor="t"/>
          <a:lstStyle/>
          <a:p>
            <a:pPr marL="0" indent="0" algn="l">
              <a:lnSpc>
                <a:spcPts val="2500"/>
              </a:lnSpc>
              <a:buNone/>
            </a:pPr>
            <a:r>
              <a:rPr lang="en-US" sz="2000" dirty="0">
                <a:solidFill>
                  <a:srgbClr val="272525"/>
                </a:solidFill>
                <a:latin typeface="Arial" panose="020B0604020202090204" pitchFamily="34" charset="0"/>
                <a:ea typeface="Source Sans 3" panose="020B0303030403090204" pitchFamily="34" charset="-122"/>
                <a:cs typeface="Arial" panose="020B0604020202090204" pitchFamily="34" charset="0"/>
              </a:rPr>
              <a:t>Smart Quizzer is designed for students, self-learners, and educators who need personalized and engaging assessments.</a:t>
            </a:r>
            <a:endParaRPr lang="en-US" sz="2000" dirty="0"/>
          </a:p>
        </p:txBody>
      </p:sp>
      <p:sp>
        <p:nvSpPr>
          <p:cNvPr id="4" name="Text 2"/>
          <p:cNvSpPr/>
          <p:nvPr/>
        </p:nvSpPr>
        <p:spPr>
          <a:xfrm>
            <a:off x="724019" y="1711801"/>
            <a:ext cx="13228082" cy="320516"/>
          </a:xfrm>
          <a:prstGeom prst="rect">
            <a:avLst/>
          </a:prstGeom>
          <a:noFill/>
        </p:spPr>
        <p:txBody>
          <a:bodyPr wrap="none" lIns="0" tIns="0" rIns="0" bIns="0" rtlCol="0" anchor="t"/>
          <a:lstStyle/>
          <a:p>
            <a:pPr marL="0" indent="0" algn="l">
              <a:lnSpc>
                <a:spcPts val="2500"/>
              </a:lnSpc>
              <a:buNone/>
            </a:pPr>
            <a:r>
              <a:rPr lang="en-US" sz="2000" dirty="0">
                <a:solidFill>
                  <a:srgbClr val="272525"/>
                </a:solidFill>
                <a:latin typeface="Arial" panose="020B0604020202090204" pitchFamily="34" charset="0"/>
                <a:ea typeface="Source Sans 3" panose="020B0303030403090204" pitchFamily="34" charset="-122"/>
                <a:cs typeface="Arial" panose="020B0604020202090204" pitchFamily="34" charset="0"/>
              </a:rPr>
              <a:t>Key functionalities of Smart Quizzer include:</a:t>
            </a:r>
            <a:endParaRPr lang="en-US" sz="2000" dirty="0"/>
          </a:p>
        </p:txBody>
      </p:sp>
      <p:sp>
        <p:nvSpPr>
          <p:cNvPr id="5" name="Shape 3"/>
          <p:cNvSpPr/>
          <p:nvPr/>
        </p:nvSpPr>
        <p:spPr>
          <a:xfrm>
            <a:off x="712589" y="2432209"/>
            <a:ext cx="4275773" cy="2423517"/>
          </a:xfrm>
          <a:prstGeom prst="roundRect">
            <a:avLst>
              <a:gd name="adj" fmla="val 3472"/>
            </a:avLst>
          </a:prstGeom>
          <a:solidFill>
            <a:srgbClr val="FFFFFF">
              <a:alpha val="95000"/>
            </a:srgbClr>
          </a:solidFill>
          <a:ln w="22860">
            <a:solidFill>
              <a:srgbClr val="D6BADD"/>
            </a:solidFill>
            <a:prstDash val="solid"/>
          </a:ln>
        </p:spPr>
      </p:sp>
      <p:sp>
        <p:nvSpPr>
          <p:cNvPr id="6" name="Shape 4"/>
          <p:cNvSpPr/>
          <p:nvPr/>
        </p:nvSpPr>
        <p:spPr>
          <a:xfrm>
            <a:off x="706120" y="2414905"/>
            <a:ext cx="4288790" cy="640715"/>
          </a:xfrm>
          <a:prstGeom prst="roundRect">
            <a:avLst>
              <a:gd name="adj" fmla="val 9437"/>
            </a:avLst>
          </a:prstGeom>
          <a:solidFill>
            <a:srgbClr val="E48312"/>
          </a:solidFill>
          <a:ln>
            <a:solidFill>
              <a:srgbClr val="E48312"/>
            </a:solidFill>
          </a:ln>
        </p:spPr>
      </p:sp>
      <p:pic>
        <p:nvPicPr>
          <p:cNvPr id="7" name="Image 0" descr="preencoded.png"/>
          <p:cNvPicPr>
            <a:picLocks noChangeAspect="1"/>
          </p:cNvPicPr>
          <p:nvPr/>
        </p:nvPicPr>
        <p:blipFill>
          <a:blip r:embed="rId3"/>
          <a:stretch>
            <a:fillRect/>
          </a:stretch>
        </p:blipFill>
        <p:spPr>
          <a:xfrm>
            <a:off x="2700218" y="2563892"/>
            <a:ext cx="300395" cy="375523"/>
          </a:xfrm>
          <a:prstGeom prst="rect">
            <a:avLst/>
          </a:prstGeom>
        </p:spPr>
      </p:pic>
      <p:sp>
        <p:nvSpPr>
          <p:cNvPr id="8" name="Text 5"/>
          <p:cNvSpPr/>
          <p:nvPr/>
        </p:nvSpPr>
        <p:spPr>
          <a:xfrm>
            <a:off x="935712" y="3256240"/>
            <a:ext cx="2356842" cy="294680"/>
          </a:xfrm>
          <a:prstGeom prst="rect">
            <a:avLst/>
          </a:prstGeom>
          <a:noFill/>
        </p:spPr>
        <p:txBody>
          <a:bodyPr wrap="none" lIns="0" tIns="0" rIns="0" bIns="0" rtlCol="0" anchor="t"/>
          <a:lstStyle/>
          <a:p>
            <a:pPr marL="0" indent="0" algn="l">
              <a:lnSpc>
                <a:spcPts val="2300"/>
              </a:lnSpc>
              <a:buNone/>
            </a:pPr>
            <a:r>
              <a:rPr lang="en-US" sz="1850" dirty="0">
                <a:solidFill>
                  <a:srgbClr val="272525"/>
                </a:solidFill>
                <a:ea typeface="Source Serif 4 Semi Bold" pitchFamily="34" charset="-122"/>
                <a:cs typeface="Source Serif 4 Semi Bold" pitchFamily="34" charset="-120"/>
              </a:rPr>
              <a:t>Adaptive Difficulty</a:t>
            </a:r>
            <a:endParaRPr lang="en-US" sz="1850" dirty="0"/>
          </a:p>
        </p:txBody>
      </p:sp>
      <p:sp>
        <p:nvSpPr>
          <p:cNvPr id="9" name="Text 6"/>
          <p:cNvSpPr/>
          <p:nvPr/>
        </p:nvSpPr>
        <p:spPr>
          <a:xfrm>
            <a:off x="935712" y="3671054"/>
            <a:ext cx="3829526" cy="961549"/>
          </a:xfrm>
          <a:prstGeom prst="rect">
            <a:avLst/>
          </a:prstGeom>
          <a:noFill/>
        </p:spPr>
        <p:txBody>
          <a:bodyPr wrap="square" lIns="0" tIns="0" rIns="0" bIns="0" rtlCol="0" anchor="t"/>
          <a:lstStyle/>
          <a:p>
            <a:pPr marL="0" indent="0" algn="l">
              <a:lnSpc>
                <a:spcPts val="2500"/>
              </a:lnSpc>
              <a:buNone/>
            </a:pPr>
            <a:r>
              <a:rPr lang="en-US" sz="1900" dirty="0">
                <a:solidFill>
                  <a:srgbClr val="272525"/>
                </a:solidFill>
                <a:latin typeface="Arial" panose="020B0604020202090204" pitchFamily="34" charset="0"/>
                <a:ea typeface="Source Sans 3" panose="020B0303030403090204" pitchFamily="34" charset="-122"/>
                <a:cs typeface="Arial" panose="020B0604020202090204" pitchFamily="34" charset="0"/>
              </a:rPr>
              <a:t>Users can select the difficulty level and Questions adjust automatically based on learner performance.</a:t>
            </a:r>
            <a:endParaRPr lang="en-US" sz="1900" dirty="0"/>
          </a:p>
        </p:txBody>
      </p:sp>
      <p:sp>
        <p:nvSpPr>
          <p:cNvPr id="10" name="Shape 7"/>
          <p:cNvSpPr/>
          <p:nvPr/>
        </p:nvSpPr>
        <p:spPr>
          <a:xfrm>
            <a:off x="5188625" y="2409631"/>
            <a:ext cx="4275892" cy="2423517"/>
          </a:xfrm>
          <a:prstGeom prst="roundRect">
            <a:avLst>
              <a:gd name="adj" fmla="val 3472"/>
            </a:avLst>
          </a:prstGeom>
          <a:solidFill>
            <a:srgbClr val="FFFFFF">
              <a:alpha val="95000"/>
            </a:srgbClr>
          </a:solidFill>
          <a:ln w="22860">
            <a:solidFill>
              <a:srgbClr val="D6BADD"/>
            </a:solidFill>
            <a:prstDash val="solid"/>
          </a:ln>
        </p:spPr>
      </p:sp>
      <p:sp>
        <p:nvSpPr>
          <p:cNvPr id="11" name="Shape 8"/>
          <p:cNvSpPr/>
          <p:nvPr/>
        </p:nvSpPr>
        <p:spPr>
          <a:xfrm>
            <a:off x="5181600" y="2439670"/>
            <a:ext cx="4260215" cy="615950"/>
          </a:xfrm>
          <a:prstGeom prst="roundRect">
            <a:avLst>
              <a:gd name="adj" fmla="val 9437"/>
            </a:avLst>
          </a:prstGeom>
          <a:solidFill>
            <a:srgbClr val="E48312"/>
          </a:solidFill>
          <a:ln>
            <a:solidFill>
              <a:srgbClr val="E48312"/>
            </a:solidFill>
          </a:ln>
        </p:spPr>
        <p:txBody>
          <a:bodyPr/>
          <a:lstStyle/>
          <a:p>
            <a:endParaRPr lang="en-US"/>
          </a:p>
        </p:txBody>
      </p:sp>
      <p:pic>
        <p:nvPicPr>
          <p:cNvPr id="12" name="Image 1" descr="preencoded.png"/>
          <p:cNvPicPr>
            <a:picLocks noChangeAspect="1"/>
          </p:cNvPicPr>
          <p:nvPr/>
        </p:nvPicPr>
        <p:blipFill>
          <a:blip r:embed="rId4"/>
          <a:stretch>
            <a:fillRect/>
          </a:stretch>
        </p:blipFill>
        <p:spPr>
          <a:xfrm>
            <a:off x="7176373" y="2563892"/>
            <a:ext cx="300395" cy="375523"/>
          </a:xfrm>
          <a:prstGeom prst="rect">
            <a:avLst/>
          </a:prstGeom>
        </p:spPr>
      </p:pic>
      <p:sp>
        <p:nvSpPr>
          <p:cNvPr id="13" name="Text 9"/>
          <p:cNvSpPr/>
          <p:nvPr/>
        </p:nvSpPr>
        <p:spPr>
          <a:xfrm>
            <a:off x="5411748" y="3256240"/>
            <a:ext cx="2764155" cy="294680"/>
          </a:xfrm>
          <a:prstGeom prst="rect">
            <a:avLst/>
          </a:prstGeom>
          <a:noFill/>
        </p:spPr>
        <p:txBody>
          <a:bodyPr wrap="none" lIns="0" tIns="0" rIns="0" bIns="0" rtlCol="0" anchor="t"/>
          <a:lstStyle/>
          <a:p>
            <a:pPr marL="0" indent="0" algn="l">
              <a:lnSpc>
                <a:spcPts val="2300"/>
              </a:lnSpc>
              <a:buNone/>
            </a:pPr>
            <a:r>
              <a:rPr lang="en-US" sz="1850" dirty="0">
                <a:solidFill>
                  <a:srgbClr val="272525"/>
                </a:solidFill>
                <a:ea typeface="Source Serif 4 Semi Bold" pitchFamily="34" charset="-122"/>
                <a:cs typeface="Source Serif 4 Semi Bold" pitchFamily="34" charset="-120"/>
              </a:rPr>
              <a:t>Multiple Question Types</a:t>
            </a:r>
            <a:endParaRPr lang="en-US" sz="1850" dirty="0"/>
          </a:p>
        </p:txBody>
      </p:sp>
      <p:sp>
        <p:nvSpPr>
          <p:cNvPr id="14" name="Text 10"/>
          <p:cNvSpPr/>
          <p:nvPr/>
        </p:nvSpPr>
        <p:spPr>
          <a:xfrm>
            <a:off x="5411748" y="3671054"/>
            <a:ext cx="3829645" cy="641033"/>
          </a:xfrm>
          <a:prstGeom prst="rect">
            <a:avLst/>
          </a:prstGeom>
          <a:noFill/>
        </p:spPr>
        <p:txBody>
          <a:bodyPr wrap="square" lIns="0" tIns="0" rIns="0" bIns="0" rtlCol="0" anchor="t"/>
          <a:lstStyle/>
          <a:p>
            <a:pPr marL="0" indent="0" algn="l">
              <a:lnSpc>
                <a:spcPts val="2500"/>
              </a:lnSpc>
              <a:buNone/>
            </a:pPr>
            <a:r>
              <a:rPr lang="en-US" sz="1900" dirty="0">
                <a:solidFill>
                  <a:srgbClr val="272525"/>
                </a:solidFill>
                <a:latin typeface="Arial" panose="020B0604020202090204" pitchFamily="34" charset="0"/>
                <a:ea typeface="Source Sans 3" panose="020B0303030403090204" pitchFamily="34" charset="-122"/>
                <a:cs typeface="Arial" panose="020B0604020202090204" pitchFamily="34" charset="0"/>
              </a:rPr>
              <a:t>Supports MCQs, fill-in-the-blank, and short answers for diverse learning needs.</a:t>
            </a:r>
            <a:endParaRPr lang="en-US" sz="1900" dirty="0"/>
          </a:p>
        </p:txBody>
      </p:sp>
      <p:sp>
        <p:nvSpPr>
          <p:cNvPr id="15" name="Shape 11"/>
          <p:cNvSpPr/>
          <p:nvPr/>
        </p:nvSpPr>
        <p:spPr>
          <a:xfrm>
            <a:off x="9664779" y="2432209"/>
            <a:ext cx="4275892" cy="2423517"/>
          </a:xfrm>
          <a:prstGeom prst="roundRect">
            <a:avLst>
              <a:gd name="adj" fmla="val 3472"/>
            </a:avLst>
          </a:prstGeom>
          <a:solidFill>
            <a:srgbClr val="FFFFFF">
              <a:alpha val="95000"/>
            </a:srgbClr>
          </a:solidFill>
          <a:ln w="22860">
            <a:solidFill>
              <a:srgbClr val="D6BADD"/>
            </a:solidFill>
            <a:prstDash val="solid"/>
          </a:ln>
        </p:spPr>
      </p:sp>
      <p:sp>
        <p:nvSpPr>
          <p:cNvPr id="16" name="Shape 12"/>
          <p:cNvSpPr/>
          <p:nvPr/>
        </p:nvSpPr>
        <p:spPr>
          <a:xfrm>
            <a:off x="9657715" y="2422525"/>
            <a:ext cx="4288790" cy="633095"/>
          </a:xfrm>
          <a:prstGeom prst="roundRect">
            <a:avLst>
              <a:gd name="adj" fmla="val 9437"/>
            </a:avLst>
          </a:prstGeom>
          <a:solidFill>
            <a:srgbClr val="E48312"/>
          </a:solidFill>
          <a:ln>
            <a:solidFill>
              <a:srgbClr val="E48312"/>
            </a:solidFill>
          </a:ln>
        </p:spPr>
      </p:sp>
      <p:pic>
        <p:nvPicPr>
          <p:cNvPr id="17" name="Image 2" descr="preencoded.png"/>
          <p:cNvPicPr>
            <a:picLocks noChangeAspect="1"/>
          </p:cNvPicPr>
          <p:nvPr/>
        </p:nvPicPr>
        <p:blipFill>
          <a:blip r:embed="rId5"/>
          <a:stretch>
            <a:fillRect/>
          </a:stretch>
        </p:blipFill>
        <p:spPr>
          <a:xfrm>
            <a:off x="11652528" y="2563892"/>
            <a:ext cx="300395" cy="375523"/>
          </a:xfrm>
          <a:prstGeom prst="rect">
            <a:avLst/>
          </a:prstGeom>
        </p:spPr>
      </p:pic>
      <p:sp>
        <p:nvSpPr>
          <p:cNvPr id="18" name="Text 13"/>
          <p:cNvSpPr/>
          <p:nvPr/>
        </p:nvSpPr>
        <p:spPr>
          <a:xfrm>
            <a:off x="9887903" y="3256240"/>
            <a:ext cx="2356842" cy="294680"/>
          </a:xfrm>
          <a:prstGeom prst="rect">
            <a:avLst/>
          </a:prstGeom>
          <a:noFill/>
        </p:spPr>
        <p:txBody>
          <a:bodyPr wrap="none" lIns="0" tIns="0" rIns="0" bIns="0" rtlCol="0" anchor="t"/>
          <a:lstStyle/>
          <a:p>
            <a:pPr marL="0" indent="0" algn="l">
              <a:lnSpc>
                <a:spcPts val="2300"/>
              </a:lnSpc>
              <a:buNone/>
            </a:pPr>
            <a:r>
              <a:rPr lang="en-US" sz="1850" dirty="0">
                <a:solidFill>
                  <a:srgbClr val="272525"/>
                </a:solidFill>
                <a:ea typeface="Source Serif 4 Semi Bold" pitchFamily="34" charset="-122"/>
                <a:cs typeface="Source Serif 4 Semi Bold" pitchFamily="34" charset="-120"/>
              </a:rPr>
              <a:t>Upload Content</a:t>
            </a:r>
            <a:endParaRPr lang="en-US" sz="1850" dirty="0"/>
          </a:p>
        </p:txBody>
      </p:sp>
      <p:sp>
        <p:nvSpPr>
          <p:cNvPr id="19" name="Text 14"/>
          <p:cNvSpPr/>
          <p:nvPr/>
        </p:nvSpPr>
        <p:spPr>
          <a:xfrm>
            <a:off x="9887903" y="3671054"/>
            <a:ext cx="3829645" cy="641033"/>
          </a:xfrm>
          <a:prstGeom prst="rect">
            <a:avLst/>
          </a:prstGeom>
          <a:noFill/>
        </p:spPr>
        <p:txBody>
          <a:bodyPr wrap="square" lIns="0" tIns="0" rIns="0" bIns="0" rtlCol="0" anchor="t"/>
          <a:lstStyle/>
          <a:p>
            <a:pPr marL="0" indent="0" algn="l">
              <a:lnSpc>
                <a:spcPts val="2500"/>
              </a:lnSpc>
              <a:buNone/>
            </a:pPr>
            <a:r>
              <a:rPr lang="en-US" sz="1900" dirty="0">
                <a:solidFill>
                  <a:srgbClr val="272525"/>
                </a:solidFill>
                <a:latin typeface="Arial" panose="020B0604020202090204" pitchFamily="34" charset="0"/>
                <a:ea typeface="Source Sans 3" panose="020B0303030403090204" pitchFamily="34" charset="-122"/>
                <a:cs typeface="Arial" panose="020B0604020202090204" pitchFamily="34" charset="0"/>
              </a:rPr>
              <a:t>Learners can upload textbooks, notes, or articles to generate custom quizzes.</a:t>
            </a:r>
            <a:endParaRPr lang="en-US" sz="1900" dirty="0"/>
          </a:p>
        </p:txBody>
      </p:sp>
      <p:sp>
        <p:nvSpPr>
          <p:cNvPr id="20" name="Shape 15"/>
          <p:cNvSpPr/>
          <p:nvPr/>
        </p:nvSpPr>
        <p:spPr>
          <a:xfrm>
            <a:off x="2799834" y="5282049"/>
            <a:ext cx="4275773" cy="2621894"/>
          </a:xfrm>
          <a:prstGeom prst="roundRect">
            <a:avLst>
              <a:gd name="adj" fmla="val 3472"/>
            </a:avLst>
          </a:prstGeom>
          <a:solidFill>
            <a:srgbClr val="FFFFFF">
              <a:alpha val="95000"/>
            </a:srgbClr>
          </a:solidFill>
          <a:ln w="22860">
            <a:solidFill>
              <a:srgbClr val="D6BADD"/>
            </a:solidFill>
            <a:prstDash val="solid"/>
          </a:ln>
        </p:spPr>
      </p:sp>
      <p:sp>
        <p:nvSpPr>
          <p:cNvPr id="21" name="Shape 16"/>
          <p:cNvSpPr/>
          <p:nvPr/>
        </p:nvSpPr>
        <p:spPr>
          <a:xfrm>
            <a:off x="2799715" y="5278120"/>
            <a:ext cx="4276090" cy="600710"/>
          </a:xfrm>
          <a:prstGeom prst="roundRect">
            <a:avLst>
              <a:gd name="adj" fmla="val 9437"/>
            </a:avLst>
          </a:prstGeom>
          <a:solidFill>
            <a:srgbClr val="E48312"/>
          </a:solidFill>
          <a:ln>
            <a:solidFill>
              <a:srgbClr val="E48312"/>
            </a:solidFill>
          </a:ln>
        </p:spPr>
      </p:sp>
      <p:pic>
        <p:nvPicPr>
          <p:cNvPr id="22" name="Image 3" descr="preencoded.png"/>
          <p:cNvPicPr>
            <a:picLocks noChangeAspect="1"/>
          </p:cNvPicPr>
          <p:nvPr/>
        </p:nvPicPr>
        <p:blipFill>
          <a:blip r:embed="rId6"/>
          <a:stretch>
            <a:fillRect/>
          </a:stretch>
        </p:blipFill>
        <p:spPr>
          <a:xfrm>
            <a:off x="4776033" y="5267682"/>
            <a:ext cx="300395" cy="375523"/>
          </a:xfrm>
          <a:prstGeom prst="rect">
            <a:avLst/>
          </a:prstGeom>
        </p:spPr>
      </p:pic>
      <p:sp>
        <p:nvSpPr>
          <p:cNvPr id="23" name="Text 17"/>
          <p:cNvSpPr/>
          <p:nvPr/>
        </p:nvSpPr>
        <p:spPr>
          <a:xfrm>
            <a:off x="3011527" y="5960031"/>
            <a:ext cx="2809399" cy="294680"/>
          </a:xfrm>
          <a:prstGeom prst="rect">
            <a:avLst/>
          </a:prstGeom>
          <a:noFill/>
        </p:spPr>
        <p:txBody>
          <a:bodyPr wrap="none" lIns="0" tIns="0" rIns="0" bIns="0" rtlCol="0" anchor="t"/>
          <a:lstStyle/>
          <a:p>
            <a:pPr marL="0" indent="0" algn="l">
              <a:lnSpc>
                <a:spcPts val="2300"/>
              </a:lnSpc>
              <a:buNone/>
            </a:pPr>
            <a:r>
              <a:rPr lang="en-US" sz="1850" dirty="0">
                <a:solidFill>
                  <a:srgbClr val="272525"/>
                </a:solidFill>
                <a:ea typeface="Source Serif 4 Semi Bold" pitchFamily="34" charset="-122"/>
                <a:cs typeface="Source Serif 4 Semi Bold" pitchFamily="34" charset="-120"/>
              </a:rPr>
              <a:t>Smart Progress Tracking</a:t>
            </a:r>
            <a:endParaRPr lang="en-US" sz="1850" dirty="0"/>
          </a:p>
        </p:txBody>
      </p:sp>
      <p:sp>
        <p:nvSpPr>
          <p:cNvPr id="24" name="Text 18"/>
          <p:cNvSpPr/>
          <p:nvPr/>
        </p:nvSpPr>
        <p:spPr>
          <a:xfrm>
            <a:off x="3011527" y="6374844"/>
            <a:ext cx="3829526" cy="961549"/>
          </a:xfrm>
          <a:prstGeom prst="rect">
            <a:avLst/>
          </a:prstGeom>
          <a:noFill/>
        </p:spPr>
        <p:txBody>
          <a:bodyPr wrap="square" lIns="0" tIns="0" rIns="0" bIns="0" rtlCol="0" anchor="t"/>
          <a:lstStyle/>
          <a:p>
            <a:pPr marL="0" indent="0" algn="l">
              <a:lnSpc>
                <a:spcPts val="2500"/>
              </a:lnSpc>
              <a:buNone/>
            </a:pPr>
            <a:r>
              <a:rPr lang="en-US" sz="1900" dirty="0">
                <a:solidFill>
                  <a:srgbClr val="272525"/>
                </a:solidFill>
                <a:latin typeface="Arial" panose="020B0604020202090204" pitchFamily="34" charset="0"/>
                <a:ea typeface="Source Sans 3" panose="020B0303030403090204" pitchFamily="34" charset="-122"/>
                <a:cs typeface="Arial" panose="020B0604020202090204" pitchFamily="34" charset="0"/>
              </a:rPr>
              <a:t>Tracks learning progress and provides personalized recommendations based on performance.</a:t>
            </a:r>
            <a:endParaRPr lang="en-US" sz="1900" dirty="0"/>
          </a:p>
        </p:txBody>
      </p:sp>
      <p:sp>
        <p:nvSpPr>
          <p:cNvPr id="25" name="Shape 19"/>
          <p:cNvSpPr/>
          <p:nvPr/>
        </p:nvSpPr>
        <p:spPr>
          <a:xfrm>
            <a:off x="7264440" y="5256014"/>
            <a:ext cx="4275892" cy="2621894"/>
          </a:xfrm>
          <a:prstGeom prst="roundRect">
            <a:avLst>
              <a:gd name="adj" fmla="val 3472"/>
            </a:avLst>
          </a:prstGeom>
          <a:solidFill>
            <a:srgbClr val="FFFFFF">
              <a:alpha val="95000"/>
            </a:srgbClr>
          </a:solidFill>
          <a:ln w="22860">
            <a:solidFill>
              <a:srgbClr val="D6BADD"/>
            </a:solidFill>
            <a:prstDash val="solid"/>
          </a:ln>
        </p:spPr>
      </p:sp>
      <p:sp>
        <p:nvSpPr>
          <p:cNvPr id="26" name="Shape 20"/>
          <p:cNvSpPr/>
          <p:nvPr/>
        </p:nvSpPr>
        <p:spPr>
          <a:xfrm>
            <a:off x="7264400" y="5263515"/>
            <a:ext cx="4276725" cy="615950"/>
          </a:xfrm>
          <a:prstGeom prst="roundRect">
            <a:avLst>
              <a:gd name="adj" fmla="val 9437"/>
            </a:avLst>
          </a:prstGeom>
          <a:solidFill>
            <a:srgbClr val="E48312"/>
          </a:solidFill>
          <a:ln>
            <a:solidFill>
              <a:srgbClr val="E48312"/>
            </a:solidFill>
          </a:ln>
        </p:spPr>
      </p:sp>
      <p:pic>
        <p:nvPicPr>
          <p:cNvPr id="27" name="Image 4" descr="preencoded.png"/>
          <p:cNvPicPr>
            <a:picLocks noChangeAspect="1"/>
          </p:cNvPicPr>
          <p:nvPr/>
        </p:nvPicPr>
        <p:blipFill>
          <a:blip r:embed="rId7"/>
          <a:stretch>
            <a:fillRect/>
          </a:stretch>
        </p:blipFill>
        <p:spPr>
          <a:xfrm>
            <a:off x="9252188" y="5387697"/>
            <a:ext cx="300395" cy="375523"/>
          </a:xfrm>
          <a:prstGeom prst="rect">
            <a:avLst/>
          </a:prstGeom>
        </p:spPr>
      </p:pic>
      <p:sp>
        <p:nvSpPr>
          <p:cNvPr id="28" name="Text 21"/>
          <p:cNvSpPr/>
          <p:nvPr/>
        </p:nvSpPr>
        <p:spPr>
          <a:xfrm>
            <a:off x="7487563" y="6080046"/>
            <a:ext cx="2386251" cy="294680"/>
          </a:xfrm>
          <a:prstGeom prst="rect">
            <a:avLst/>
          </a:prstGeom>
          <a:noFill/>
        </p:spPr>
        <p:txBody>
          <a:bodyPr wrap="none" lIns="0" tIns="0" rIns="0" bIns="0" rtlCol="0" anchor="t"/>
          <a:lstStyle/>
          <a:p>
            <a:pPr marL="0" indent="0" algn="l">
              <a:lnSpc>
                <a:spcPts val="2300"/>
              </a:lnSpc>
              <a:buNone/>
            </a:pPr>
            <a:r>
              <a:rPr lang="en-US" sz="1850" dirty="0">
                <a:solidFill>
                  <a:srgbClr val="272525"/>
                </a:solidFill>
                <a:ea typeface="Source Serif 4 Semi Bold" pitchFamily="34" charset="-122"/>
                <a:cs typeface="Source Serif 4 Semi Bold" pitchFamily="34" charset="-120"/>
              </a:rPr>
              <a:t>Multilingual Support</a:t>
            </a:r>
            <a:endParaRPr lang="en-US" sz="1850" dirty="0"/>
          </a:p>
        </p:txBody>
      </p:sp>
      <p:sp>
        <p:nvSpPr>
          <p:cNvPr id="29" name="Text 22"/>
          <p:cNvSpPr/>
          <p:nvPr/>
        </p:nvSpPr>
        <p:spPr>
          <a:xfrm>
            <a:off x="7487563" y="6494859"/>
            <a:ext cx="3829645" cy="641033"/>
          </a:xfrm>
          <a:prstGeom prst="rect">
            <a:avLst/>
          </a:prstGeom>
          <a:noFill/>
        </p:spPr>
        <p:txBody>
          <a:bodyPr wrap="square" lIns="0" tIns="0" rIns="0" bIns="0" rtlCol="0" anchor="t"/>
          <a:lstStyle/>
          <a:p>
            <a:pPr marL="0" indent="0" algn="l">
              <a:lnSpc>
                <a:spcPts val="2500"/>
              </a:lnSpc>
              <a:buNone/>
            </a:pPr>
            <a:r>
              <a:rPr lang="en-US" sz="1900" dirty="0">
                <a:solidFill>
                  <a:srgbClr val="272525"/>
                </a:solidFill>
                <a:latin typeface="Arial" panose="020B0604020202090204" pitchFamily="34" charset="0"/>
                <a:ea typeface="Source Sans 3" panose="020B0303030403090204" pitchFamily="34" charset="-122"/>
                <a:cs typeface="Arial" panose="020B0604020202090204" pitchFamily="34" charset="0"/>
              </a:rPr>
              <a:t>Enables learning in multiple languages for broader accessibility.</a:t>
            </a:r>
            <a:endParaRPr lang="en-US" sz="1900" dirty="0"/>
          </a:p>
        </p:txBody>
      </p:sp>
      <p:sp>
        <p:nvSpPr>
          <p:cNvPr id="31" name="Rounded Rectangle 30"/>
          <p:cNvSpPr/>
          <p:nvPr/>
        </p:nvSpPr>
        <p:spPr>
          <a:xfrm>
            <a:off x="12414739" y="7476896"/>
            <a:ext cx="2092569" cy="633046"/>
          </a:xfrm>
          <a:prstGeom prst="roundRect">
            <a:avLst/>
          </a:prstGeom>
          <a:solidFill>
            <a:srgbClr val="FFFEFE"/>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37642"/>
            <a:ext cx="9641324" cy="682228"/>
          </a:xfrm>
          <a:prstGeom prst="rect">
            <a:avLst/>
          </a:prstGeom>
          <a:noFill/>
          <a:ln/>
        </p:spPr>
        <p:txBody>
          <a:bodyPr wrap="none" lIns="0" tIns="0" rIns="0" bIns="0" rtlCol="0" anchor="t"/>
          <a:lstStyle/>
          <a:p>
            <a:pPr marL="0" indent="0" algn="l">
              <a:lnSpc>
                <a:spcPts val="5350"/>
              </a:lnSpc>
              <a:buNone/>
            </a:pPr>
            <a:r>
              <a:rPr lang="en-US" sz="4400" b="1" dirty="0">
                <a:ea typeface="Petrona Bold" pitchFamily="34" charset="-122"/>
                <a:cs typeface="Petrona Bold" pitchFamily="34" charset="-120"/>
              </a:rPr>
              <a:t>Four Key Phases</a:t>
            </a:r>
            <a:endParaRPr lang="en-US" sz="4400" dirty="0"/>
          </a:p>
        </p:txBody>
      </p:sp>
      <p:sp>
        <p:nvSpPr>
          <p:cNvPr id="3" name="Text 1"/>
          <p:cNvSpPr/>
          <p:nvPr/>
        </p:nvSpPr>
        <p:spPr>
          <a:xfrm>
            <a:off x="793790" y="221670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01</a:t>
            </a:r>
            <a:endParaRPr lang="en-US" sz="1550" dirty="0"/>
          </a:p>
        </p:txBody>
      </p:sp>
      <p:sp>
        <p:nvSpPr>
          <p:cNvPr id="4" name="Shape 2"/>
          <p:cNvSpPr/>
          <p:nvPr/>
        </p:nvSpPr>
        <p:spPr>
          <a:xfrm>
            <a:off x="793790" y="2531031"/>
            <a:ext cx="6422231" cy="22860"/>
          </a:xfrm>
          <a:prstGeom prst="rect">
            <a:avLst/>
          </a:prstGeom>
          <a:solidFill>
            <a:schemeClr val="accent2"/>
          </a:solidFill>
          <a:ln/>
        </p:spPr>
      </p:sp>
      <p:sp>
        <p:nvSpPr>
          <p:cNvPr id="5" name="Text 3"/>
          <p:cNvSpPr/>
          <p:nvPr/>
        </p:nvSpPr>
        <p:spPr>
          <a:xfrm>
            <a:off x="793790" y="2675930"/>
            <a:ext cx="3385661"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Foundation &amp; Connectivity</a:t>
            </a:r>
            <a:endParaRPr lang="en-US" sz="2100" dirty="0"/>
          </a:p>
        </p:txBody>
      </p:sp>
      <p:sp>
        <p:nvSpPr>
          <p:cNvPr id="6" name="Text 4"/>
          <p:cNvSpPr/>
          <p:nvPr/>
        </p:nvSpPr>
        <p:spPr>
          <a:xfrm>
            <a:off x="793790" y="3136106"/>
            <a:ext cx="6422231" cy="1270159"/>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Arial" panose="020B0604020202020204" pitchFamily="34" charset="0"/>
                <a:ea typeface="Inter" pitchFamily="34" charset="-122"/>
                <a:cs typeface="Arial" panose="020B0604020202020204" pitchFamily="34" charset="0"/>
              </a:rPr>
              <a:t>Implemented secure user management with registration, login, and email verification. Established robust backend database to store user details and quiz data, creating a solid foundation for all future features.</a:t>
            </a:r>
            <a:endParaRPr lang="en-US" dirty="0">
              <a:latin typeface="Arial" panose="020B0604020202020204" pitchFamily="34" charset="0"/>
              <a:cs typeface="Arial" panose="020B0604020202020204" pitchFamily="34" charset="0"/>
            </a:endParaRPr>
          </a:p>
        </p:txBody>
      </p:sp>
      <p:sp>
        <p:nvSpPr>
          <p:cNvPr id="7" name="Text 5"/>
          <p:cNvSpPr/>
          <p:nvPr/>
        </p:nvSpPr>
        <p:spPr>
          <a:xfrm>
            <a:off x="7414379" y="221670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02</a:t>
            </a:r>
            <a:endParaRPr lang="en-US" sz="1550" dirty="0"/>
          </a:p>
        </p:txBody>
      </p:sp>
      <p:sp>
        <p:nvSpPr>
          <p:cNvPr id="8" name="Shape 6"/>
          <p:cNvSpPr/>
          <p:nvPr/>
        </p:nvSpPr>
        <p:spPr>
          <a:xfrm>
            <a:off x="7414379" y="2531031"/>
            <a:ext cx="6422231" cy="22860"/>
          </a:xfrm>
          <a:prstGeom prst="rect">
            <a:avLst/>
          </a:prstGeom>
          <a:solidFill>
            <a:schemeClr val="accent2"/>
          </a:solidFill>
          <a:ln/>
        </p:spPr>
      </p:sp>
      <p:sp>
        <p:nvSpPr>
          <p:cNvPr id="9" name="Text 7"/>
          <p:cNvSpPr/>
          <p:nvPr/>
        </p:nvSpPr>
        <p:spPr>
          <a:xfrm>
            <a:off x="7414379" y="2675930"/>
            <a:ext cx="3824645"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User-Facing &amp; Admin Features</a:t>
            </a:r>
            <a:endParaRPr lang="en-US" sz="2100" dirty="0"/>
          </a:p>
        </p:txBody>
      </p:sp>
      <p:sp>
        <p:nvSpPr>
          <p:cNvPr id="10" name="Text 8"/>
          <p:cNvSpPr/>
          <p:nvPr/>
        </p:nvSpPr>
        <p:spPr>
          <a:xfrm>
            <a:off x="7414379" y="3136106"/>
            <a:ext cx="6422231" cy="1270159"/>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Arial" panose="020B0604020202020204" pitchFamily="34" charset="0"/>
                <a:ea typeface="Inter" pitchFamily="34" charset="-122"/>
                <a:cs typeface="Arial" panose="020B0604020202020204" pitchFamily="34" charset="0"/>
              </a:rPr>
              <a:t>Built the User Dashboard, Quiz Interface, and Quiz Results sections for seamless quiz experiences. Developed Admin Features with secure login and dashboard for easy PDF content upload and automatic quiz generation.</a:t>
            </a:r>
            <a:endParaRPr lang="en-US" dirty="0">
              <a:latin typeface="Arial" panose="020B0604020202020204" pitchFamily="34" charset="0"/>
              <a:cs typeface="Arial" panose="020B0604020202020204" pitchFamily="34" charset="0"/>
            </a:endParaRPr>
          </a:p>
        </p:txBody>
      </p:sp>
      <p:sp>
        <p:nvSpPr>
          <p:cNvPr id="11" name="Text 9"/>
          <p:cNvSpPr/>
          <p:nvPr/>
        </p:nvSpPr>
        <p:spPr>
          <a:xfrm>
            <a:off x="793790" y="475345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03</a:t>
            </a:r>
            <a:endParaRPr lang="en-US" sz="1550" dirty="0"/>
          </a:p>
        </p:txBody>
      </p:sp>
      <p:sp>
        <p:nvSpPr>
          <p:cNvPr id="12" name="Shape 10"/>
          <p:cNvSpPr/>
          <p:nvPr/>
        </p:nvSpPr>
        <p:spPr>
          <a:xfrm>
            <a:off x="793790" y="5067776"/>
            <a:ext cx="6422231" cy="22860"/>
          </a:xfrm>
          <a:prstGeom prst="rect">
            <a:avLst/>
          </a:prstGeom>
          <a:solidFill>
            <a:schemeClr val="accent2"/>
          </a:solidFill>
          <a:ln/>
        </p:spPr>
      </p:sp>
      <p:sp>
        <p:nvSpPr>
          <p:cNvPr id="13" name="Text 11"/>
          <p:cNvSpPr/>
          <p:nvPr/>
        </p:nvSpPr>
        <p:spPr>
          <a:xfrm>
            <a:off x="793790" y="5212675"/>
            <a:ext cx="4216598"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Enhanced User Progress Tracking</a:t>
            </a:r>
            <a:endParaRPr lang="en-US" sz="2100" dirty="0"/>
          </a:p>
        </p:txBody>
      </p:sp>
      <p:sp>
        <p:nvSpPr>
          <p:cNvPr id="14" name="Text 12"/>
          <p:cNvSpPr/>
          <p:nvPr/>
        </p:nvSpPr>
        <p:spPr>
          <a:xfrm>
            <a:off x="793790" y="5672852"/>
            <a:ext cx="6422231" cy="1270159"/>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Arial" panose="020B0604020202020204" pitchFamily="34" charset="0"/>
                <a:ea typeface="Inter" pitchFamily="34" charset="-122"/>
                <a:cs typeface="Arial" panose="020B0604020202020204" pitchFamily="34" charset="0"/>
              </a:rPr>
              <a:t>Integrated comprehensive History section tracking all completed quizzes. Added performance metrics showing attempt numbers and average scores, giving users valuable insights into their learning patterns.</a:t>
            </a:r>
            <a:endParaRPr lang="en-US" dirty="0">
              <a:latin typeface="Arial" panose="020B0604020202020204" pitchFamily="34" charset="0"/>
              <a:cs typeface="Arial" panose="020B0604020202020204" pitchFamily="34" charset="0"/>
            </a:endParaRPr>
          </a:p>
        </p:txBody>
      </p:sp>
      <p:sp>
        <p:nvSpPr>
          <p:cNvPr id="15" name="Text 13"/>
          <p:cNvSpPr/>
          <p:nvPr/>
        </p:nvSpPr>
        <p:spPr>
          <a:xfrm>
            <a:off x="7414379" y="475345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04</a:t>
            </a:r>
            <a:endParaRPr lang="en-US" sz="1550" dirty="0"/>
          </a:p>
        </p:txBody>
      </p:sp>
      <p:sp>
        <p:nvSpPr>
          <p:cNvPr id="16" name="Shape 14"/>
          <p:cNvSpPr/>
          <p:nvPr/>
        </p:nvSpPr>
        <p:spPr>
          <a:xfrm>
            <a:off x="7414379" y="5067776"/>
            <a:ext cx="6422231" cy="22860"/>
          </a:xfrm>
          <a:prstGeom prst="rect">
            <a:avLst/>
          </a:prstGeom>
          <a:solidFill>
            <a:schemeClr val="accent2"/>
          </a:solidFill>
          <a:ln/>
        </p:spPr>
      </p:sp>
      <p:sp>
        <p:nvSpPr>
          <p:cNvPr id="17" name="Text 15"/>
          <p:cNvSpPr/>
          <p:nvPr/>
        </p:nvSpPr>
        <p:spPr>
          <a:xfrm>
            <a:off x="7414379" y="5212675"/>
            <a:ext cx="4450318"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Personalized AI-Driven Suggestions</a:t>
            </a:r>
            <a:endParaRPr lang="en-US" sz="2100" dirty="0"/>
          </a:p>
        </p:txBody>
      </p:sp>
      <p:sp>
        <p:nvSpPr>
          <p:cNvPr id="18" name="Text 16"/>
          <p:cNvSpPr/>
          <p:nvPr/>
        </p:nvSpPr>
        <p:spPr>
          <a:xfrm>
            <a:off x="7414379" y="5672852"/>
            <a:ext cx="6422231" cy="1270159"/>
          </a:xfrm>
          <a:prstGeom prst="rect">
            <a:avLst/>
          </a:prstGeom>
          <a:noFill/>
          <a:ln/>
        </p:spPr>
        <p:txBody>
          <a:bodyPr wrap="square" lIns="0" tIns="0" rIns="0" bIns="0" rtlCol="0" anchor="t"/>
          <a:lstStyle/>
          <a:p>
            <a:pPr marL="0" indent="0" algn="l">
              <a:lnSpc>
                <a:spcPts val="2500"/>
              </a:lnSpc>
              <a:buNone/>
            </a:pPr>
            <a:r>
              <a:rPr lang="en-US" dirty="0">
                <a:solidFill>
                  <a:srgbClr val="272525"/>
                </a:solidFill>
                <a:latin typeface="Arial" panose="020B0604020202020204" pitchFamily="34" charset="0"/>
                <a:ea typeface="Inter" pitchFamily="34" charset="-122"/>
                <a:cs typeface="Arial" panose="020B0604020202020204" pitchFamily="34" charset="0"/>
              </a:rPr>
              <a:t>Implemented rule-based AI system analyzing quiz history for personalized recommendations. System suggests next best steps—whether advancing difficulty levels or exploring new topics—ensuring continuous, effective learning.</a:t>
            </a:r>
            <a:endParaRPr lang="en-US"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8E9F9651-B7F8-770D-F980-F644970C9756}"/>
              </a:ext>
            </a:extLst>
          </p:cNvPr>
          <p:cNvSpPr/>
          <p:nvPr/>
        </p:nvSpPr>
        <p:spPr>
          <a:xfrm>
            <a:off x="12734693" y="7593980"/>
            <a:ext cx="1895707" cy="635620"/>
          </a:xfrm>
          <a:prstGeom prst="rect">
            <a:avLst/>
          </a:prstGeom>
          <a:solidFill>
            <a:srgbClr val="FF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451D99-1108-6965-1696-109C0CCC32BF}"/>
              </a:ext>
            </a:extLst>
          </p:cNvPr>
          <p:cNvSpPr/>
          <p:nvPr/>
        </p:nvSpPr>
        <p:spPr>
          <a:xfrm>
            <a:off x="12541956" y="7416800"/>
            <a:ext cx="2088444" cy="812800"/>
          </a:xfrm>
          <a:prstGeom prst="rect">
            <a:avLst/>
          </a:prstGeom>
          <a:solidFill>
            <a:srgbClr val="FF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0ACB3F6-4543-A2D5-042B-A17A0F13AD1A}"/>
              </a:ext>
            </a:extLst>
          </p:cNvPr>
          <p:cNvPicPr>
            <a:picLocks noChangeAspect="1"/>
          </p:cNvPicPr>
          <p:nvPr/>
        </p:nvPicPr>
        <p:blipFill>
          <a:blip r:embed="rId2"/>
          <a:srcRect l="733"/>
          <a:stretch>
            <a:fillRect/>
          </a:stretch>
        </p:blipFill>
        <p:spPr>
          <a:xfrm>
            <a:off x="1207911" y="1524000"/>
            <a:ext cx="12214578" cy="6118578"/>
          </a:xfrm>
          <a:prstGeom prst="rect">
            <a:avLst/>
          </a:prstGeom>
        </p:spPr>
      </p:pic>
      <p:sp>
        <p:nvSpPr>
          <p:cNvPr id="6" name="TextBox 5">
            <a:extLst>
              <a:ext uri="{FF2B5EF4-FFF2-40B4-BE49-F238E27FC236}">
                <a16:creationId xmlns:a16="http://schemas.microsoft.com/office/drawing/2014/main" id="{1707FFFA-5B6C-9B59-C511-4F020C951B6D}"/>
              </a:ext>
            </a:extLst>
          </p:cNvPr>
          <p:cNvSpPr txBox="1"/>
          <p:nvPr/>
        </p:nvSpPr>
        <p:spPr>
          <a:xfrm>
            <a:off x="1185333" y="470846"/>
            <a:ext cx="7315200" cy="760657"/>
          </a:xfrm>
          <a:prstGeom prst="rect">
            <a:avLst/>
          </a:prstGeom>
          <a:noFill/>
        </p:spPr>
        <p:txBody>
          <a:bodyPr wrap="square">
            <a:spAutoFit/>
          </a:bodyPr>
          <a:lstStyle/>
          <a:p>
            <a:pPr marL="0" indent="0" algn="l">
              <a:lnSpc>
                <a:spcPts val="5350"/>
              </a:lnSpc>
              <a:buNone/>
            </a:pPr>
            <a:r>
              <a:rPr lang="en-US" sz="4400" b="1" dirty="0"/>
              <a:t>Class diagram</a:t>
            </a:r>
          </a:p>
        </p:txBody>
      </p:sp>
    </p:spTree>
    <p:extLst>
      <p:ext uri="{BB962C8B-B14F-4D97-AF65-F5344CB8AC3E}">
        <p14:creationId xmlns:p14="http://schemas.microsoft.com/office/powerpoint/2010/main" val="179626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29FFCC-EB76-000C-F6D0-7252890162C5}"/>
              </a:ext>
            </a:extLst>
          </p:cNvPr>
          <p:cNvSpPr/>
          <p:nvPr/>
        </p:nvSpPr>
        <p:spPr>
          <a:xfrm>
            <a:off x="12496800" y="7382933"/>
            <a:ext cx="2133600" cy="846667"/>
          </a:xfrm>
          <a:prstGeom prst="rect">
            <a:avLst/>
          </a:prstGeom>
          <a:solidFill>
            <a:srgbClr val="FF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907A967-3D5B-122C-B069-4DECF3FBD41B}"/>
              </a:ext>
            </a:extLst>
          </p:cNvPr>
          <p:cNvSpPr txBox="1"/>
          <p:nvPr/>
        </p:nvSpPr>
        <p:spPr>
          <a:xfrm>
            <a:off x="903111" y="278935"/>
            <a:ext cx="7315200" cy="760657"/>
          </a:xfrm>
          <a:prstGeom prst="rect">
            <a:avLst/>
          </a:prstGeom>
          <a:noFill/>
        </p:spPr>
        <p:txBody>
          <a:bodyPr wrap="square">
            <a:spAutoFit/>
          </a:bodyPr>
          <a:lstStyle/>
          <a:p>
            <a:pPr marL="0" indent="0" algn="l">
              <a:lnSpc>
                <a:spcPts val="5350"/>
              </a:lnSpc>
              <a:buNone/>
            </a:pPr>
            <a:r>
              <a:rPr lang="en-US" sz="4400" b="1" dirty="0"/>
              <a:t>Login/ registration pages</a:t>
            </a:r>
          </a:p>
        </p:txBody>
      </p:sp>
      <p:sp>
        <p:nvSpPr>
          <p:cNvPr id="6" name="AutoShape 4">
            <a:extLst>
              <a:ext uri="{FF2B5EF4-FFF2-40B4-BE49-F238E27FC236}">
                <a16:creationId xmlns:a16="http://schemas.microsoft.com/office/drawing/2014/main" id="{A813BA8D-184A-BB0C-ADAE-347143873436}"/>
              </a:ext>
            </a:extLst>
          </p:cNvPr>
          <p:cNvSpPr>
            <a:spLocks noChangeAspect="1" noChangeArrowheads="1"/>
          </p:cNvSpPr>
          <p:nvPr/>
        </p:nvSpPr>
        <p:spPr bwMode="auto">
          <a:xfrm>
            <a:off x="7913511"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a:extLst>
              <a:ext uri="{FF2B5EF4-FFF2-40B4-BE49-F238E27FC236}">
                <a16:creationId xmlns:a16="http://schemas.microsoft.com/office/drawing/2014/main" id="{C2B9B65A-F905-D23B-0530-8C3FDF72ADAA}"/>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38E87849-2662-D41C-863F-F101657F560F}"/>
              </a:ext>
            </a:extLst>
          </p:cNvPr>
          <p:cNvPicPr>
            <a:picLocks noChangeAspect="1"/>
          </p:cNvPicPr>
          <p:nvPr/>
        </p:nvPicPr>
        <p:blipFill>
          <a:blip r:embed="rId2"/>
          <a:srcRect t="14459"/>
          <a:stretch>
            <a:fillRect/>
          </a:stretch>
        </p:blipFill>
        <p:spPr>
          <a:xfrm>
            <a:off x="756356" y="4575579"/>
            <a:ext cx="6070096" cy="3375086"/>
          </a:xfrm>
          <a:prstGeom prst="rect">
            <a:avLst/>
          </a:prstGeom>
        </p:spPr>
      </p:pic>
      <p:pic>
        <p:nvPicPr>
          <p:cNvPr id="13" name="Picture 12">
            <a:extLst>
              <a:ext uri="{FF2B5EF4-FFF2-40B4-BE49-F238E27FC236}">
                <a16:creationId xmlns:a16="http://schemas.microsoft.com/office/drawing/2014/main" id="{FA3BF7DF-A921-E109-F602-C75417529A1C}"/>
              </a:ext>
            </a:extLst>
          </p:cNvPr>
          <p:cNvPicPr>
            <a:picLocks noChangeAspect="1"/>
          </p:cNvPicPr>
          <p:nvPr/>
        </p:nvPicPr>
        <p:blipFill>
          <a:blip r:embed="rId3"/>
          <a:srcRect t="13319"/>
          <a:stretch>
            <a:fillRect/>
          </a:stretch>
        </p:blipFill>
        <p:spPr>
          <a:xfrm>
            <a:off x="7913511" y="4575579"/>
            <a:ext cx="6208889" cy="3375086"/>
          </a:xfrm>
          <a:prstGeom prst="rect">
            <a:avLst/>
          </a:prstGeom>
        </p:spPr>
      </p:pic>
      <p:pic>
        <p:nvPicPr>
          <p:cNvPr id="15" name="Picture 14">
            <a:extLst>
              <a:ext uri="{FF2B5EF4-FFF2-40B4-BE49-F238E27FC236}">
                <a16:creationId xmlns:a16="http://schemas.microsoft.com/office/drawing/2014/main" id="{F2984868-DC55-EFC0-9B01-1715FC3964D7}"/>
              </a:ext>
            </a:extLst>
          </p:cNvPr>
          <p:cNvPicPr>
            <a:picLocks noChangeAspect="1"/>
          </p:cNvPicPr>
          <p:nvPr/>
        </p:nvPicPr>
        <p:blipFill>
          <a:blip r:embed="rId4"/>
          <a:srcRect t="13319"/>
          <a:stretch>
            <a:fillRect/>
          </a:stretch>
        </p:blipFill>
        <p:spPr>
          <a:xfrm>
            <a:off x="756356" y="1207910"/>
            <a:ext cx="6070096" cy="3218389"/>
          </a:xfrm>
          <a:prstGeom prst="rect">
            <a:avLst/>
          </a:prstGeom>
        </p:spPr>
      </p:pic>
      <p:pic>
        <p:nvPicPr>
          <p:cNvPr id="17" name="Picture 16">
            <a:extLst>
              <a:ext uri="{FF2B5EF4-FFF2-40B4-BE49-F238E27FC236}">
                <a16:creationId xmlns:a16="http://schemas.microsoft.com/office/drawing/2014/main" id="{024B80A2-6535-DCBF-5D18-15CF8AC806E3}"/>
              </a:ext>
            </a:extLst>
          </p:cNvPr>
          <p:cNvPicPr>
            <a:picLocks noChangeAspect="1"/>
          </p:cNvPicPr>
          <p:nvPr/>
        </p:nvPicPr>
        <p:blipFill>
          <a:blip r:embed="rId5"/>
          <a:srcRect t="13319"/>
          <a:stretch>
            <a:fillRect/>
          </a:stretch>
        </p:blipFill>
        <p:spPr>
          <a:xfrm>
            <a:off x="7913510" y="1207909"/>
            <a:ext cx="6208889" cy="3218389"/>
          </a:xfrm>
          <a:prstGeom prst="rect">
            <a:avLst/>
          </a:prstGeom>
        </p:spPr>
      </p:pic>
    </p:spTree>
    <p:extLst>
      <p:ext uri="{BB962C8B-B14F-4D97-AF65-F5344CB8AC3E}">
        <p14:creationId xmlns:p14="http://schemas.microsoft.com/office/powerpoint/2010/main" val="4248925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CABE59-A383-B83D-E455-5738A29D30C1}"/>
              </a:ext>
            </a:extLst>
          </p:cNvPr>
          <p:cNvSpPr txBox="1"/>
          <p:nvPr/>
        </p:nvSpPr>
        <p:spPr>
          <a:xfrm>
            <a:off x="602368" y="306400"/>
            <a:ext cx="7315200" cy="769441"/>
          </a:xfrm>
          <a:prstGeom prst="rect">
            <a:avLst/>
          </a:prstGeom>
          <a:noFill/>
        </p:spPr>
        <p:txBody>
          <a:bodyPr wrap="square">
            <a:spAutoFit/>
          </a:bodyPr>
          <a:lstStyle/>
          <a:p>
            <a:r>
              <a:rPr lang="en-US" sz="4400" b="1" dirty="0">
                <a:cs typeface="Arial" panose="020B0604020202090204" pitchFamily="34" charset="0"/>
              </a:rPr>
              <a:t>Admin Portal:</a:t>
            </a:r>
            <a:endParaRPr lang="en-IN" sz="4400" b="1" dirty="0">
              <a:cs typeface="Arial" panose="020B0604020202090204" pitchFamily="34" charset="0"/>
            </a:endParaRPr>
          </a:p>
        </p:txBody>
      </p:sp>
      <p:pic>
        <p:nvPicPr>
          <p:cNvPr id="5" name="Picture 4">
            <a:extLst>
              <a:ext uri="{FF2B5EF4-FFF2-40B4-BE49-F238E27FC236}">
                <a16:creationId xmlns:a16="http://schemas.microsoft.com/office/drawing/2014/main" id="{B9204F72-1F3D-DC27-21E3-B50A4775FDA5}"/>
              </a:ext>
            </a:extLst>
          </p:cNvPr>
          <p:cNvPicPr>
            <a:picLocks noChangeAspect="1"/>
          </p:cNvPicPr>
          <p:nvPr/>
        </p:nvPicPr>
        <p:blipFill>
          <a:blip r:embed="rId2"/>
          <a:stretch>
            <a:fillRect/>
          </a:stretch>
        </p:blipFill>
        <p:spPr>
          <a:xfrm>
            <a:off x="602367" y="1265200"/>
            <a:ext cx="4974341" cy="3421080"/>
          </a:xfrm>
          <a:prstGeom prst="rect">
            <a:avLst/>
          </a:prstGeom>
        </p:spPr>
      </p:pic>
      <p:pic>
        <p:nvPicPr>
          <p:cNvPr id="7" name="Picture 6">
            <a:extLst>
              <a:ext uri="{FF2B5EF4-FFF2-40B4-BE49-F238E27FC236}">
                <a16:creationId xmlns:a16="http://schemas.microsoft.com/office/drawing/2014/main" id="{C02E7561-3130-2D8D-07C6-326EDB260F06}"/>
              </a:ext>
            </a:extLst>
          </p:cNvPr>
          <p:cNvPicPr>
            <a:picLocks noChangeAspect="1"/>
          </p:cNvPicPr>
          <p:nvPr/>
        </p:nvPicPr>
        <p:blipFill>
          <a:blip r:embed="rId3"/>
          <a:stretch>
            <a:fillRect/>
          </a:stretch>
        </p:blipFill>
        <p:spPr>
          <a:xfrm>
            <a:off x="6907876" y="1265200"/>
            <a:ext cx="6805482" cy="3236384"/>
          </a:xfrm>
          <a:prstGeom prst="rect">
            <a:avLst/>
          </a:prstGeom>
        </p:spPr>
      </p:pic>
      <p:pic>
        <p:nvPicPr>
          <p:cNvPr id="9" name="Picture 8">
            <a:extLst>
              <a:ext uri="{FF2B5EF4-FFF2-40B4-BE49-F238E27FC236}">
                <a16:creationId xmlns:a16="http://schemas.microsoft.com/office/drawing/2014/main" id="{2FF6F941-8C65-CB7E-BA7B-09204EBAFF6E}"/>
              </a:ext>
            </a:extLst>
          </p:cNvPr>
          <p:cNvPicPr>
            <a:picLocks noChangeAspect="1"/>
          </p:cNvPicPr>
          <p:nvPr/>
        </p:nvPicPr>
        <p:blipFill>
          <a:blip r:embed="rId4"/>
          <a:stretch>
            <a:fillRect/>
          </a:stretch>
        </p:blipFill>
        <p:spPr>
          <a:xfrm>
            <a:off x="3973690" y="5148066"/>
            <a:ext cx="6242754" cy="2775134"/>
          </a:xfrm>
          <a:prstGeom prst="rect">
            <a:avLst/>
          </a:prstGeom>
        </p:spPr>
      </p:pic>
    </p:spTree>
    <p:extLst>
      <p:ext uri="{BB962C8B-B14F-4D97-AF65-F5344CB8AC3E}">
        <p14:creationId xmlns:p14="http://schemas.microsoft.com/office/powerpoint/2010/main" val="121257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ECE2E-BE51-AF1C-C176-1A67F382F502}"/>
              </a:ext>
            </a:extLst>
          </p:cNvPr>
          <p:cNvSpPr/>
          <p:nvPr/>
        </p:nvSpPr>
        <p:spPr>
          <a:xfrm>
            <a:off x="12609689" y="7371644"/>
            <a:ext cx="2020711" cy="857956"/>
          </a:xfrm>
          <a:prstGeom prst="rect">
            <a:avLst/>
          </a:prstGeom>
          <a:solidFill>
            <a:srgbClr val="FF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511BC47F-E9E3-62E8-D035-DD81DF06DEB9}"/>
              </a:ext>
            </a:extLst>
          </p:cNvPr>
          <p:cNvPicPr>
            <a:picLocks noChangeAspect="1"/>
          </p:cNvPicPr>
          <p:nvPr/>
        </p:nvPicPr>
        <p:blipFill>
          <a:blip r:embed="rId2"/>
          <a:srcRect t="12895"/>
          <a:stretch>
            <a:fillRect/>
          </a:stretch>
        </p:blipFill>
        <p:spPr>
          <a:xfrm>
            <a:off x="448953" y="856718"/>
            <a:ext cx="5906692" cy="3347505"/>
          </a:xfrm>
          <a:prstGeom prst="rect">
            <a:avLst/>
          </a:prstGeom>
        </p:spPr>
      </p:pic>
      <p:pic>
        <p:nvPicPr>
          <p:cNvPr id="10" name="Picture 9">
            <a:extLst>
              <a:ext uri="{FF2B5EF4-FFF2-40B4-BE49-F238E27FC236}">
                <a16:creationId xmlns:a16="http://schemas.microsoft.com/office/drawing/2014/main" id="{C5E4A020-3B26-F2B7-291B-92118EE6F121}"/>
              </a:ext>
            </a:extLst>
          </p:cNvPr>
          <p:cNvPicPr>
            <a:picLocks noChangeAspect="1"/>
          </p:cNvPicPr>
          <p:nvPr/>
        </p:nvPicPr>
        <p:blipFill>
          <a:blip r:embed="rId3"/>
          <a:srcRect l="577" t="13032" r="1963" b="1646"/>
          <a:stretch>
            <a:fillRect/>
          </a:stretch>
        </p:blipFill>
        <p:spPr>
          <a:xfrm>
            <a:off x="7713352" y="750366"/>
            <a:ext cx="5906692" cy="3364434"/>
          </a:xfrm>
          <a:prstGeom prst="rect">
            <a:avLst/>
          </a:prstGeom>
        </p:spPr>
      </p:pic>
      <p:pic>
        <p:nvPicPr>
          <p:cNvPr id="12" name="Picture 11">
            <a:extLst>
              <a:ext uri="{FF2B5EF4-FFF2-40B4-BE49-F238E27FC236}">
                <a16:creationId xmlns:a16="http://schemas.microsoft.com/office/drawing/2014/main" id="{A3FAA3B9-F8D1-B6CF-8112-FF0B8A60E88C}"/>
              </a:ext>
            </a:extLst>
          </p:cNvPr>
          <p:cNvPicPr>
            <a:picLocks noChangeAspect="1"/>
          </p:cNvPicPr>
          <p:nvPr/>
        </p:nvPicPr>
        <p:blipFill>
          <a:blip r:embed="rId4"/>
          <a:srcRect l="16282" t="71" r="15817" b="-71"/>
          <a:stretch>
            <a:fillRect/>
          </a:stretch>
        </p:blipFill>
        <p:spPr>
          <a:xfrm>
            <a:off x="4597618" y="4703177"/>
            <a:ext cx="4834950" cy="3097445"/>
          </a:xfrm>
          <a:prstGeom prst="rect">
            <a:avLst/>
          </a:prstGeom>
        </p:spPr>
      </p:pic>
    </p:spTree>
    <p:extLst>
      <p:ext uri="{BB962C8B-B14F-4D97-AF65-F5344CB8AC3E}">
        <p14:creationId xmlns:p14="http://schemas.microsoft.com/office/powerpoint/2010/main" val="263983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0712C8-B5A4-F275-55FE-067C670B362B}"/>
              </a:ext>
            </a:extLst>
          </p:cNvPr>
          <p:cNvSpPr/>
          <p:nvPr/>
        </p:nvSpPr>
        <p:spPr>
          <a:xfrm>
            <a:off x="12812889" y="7597422"/>
            <a:ext cx="1817511" cy="553156"/>
          </a:xfrm>
          <a:prstGeom prst="rect">
            <a:avLst/>
          </a:prstGeom>
          <a:solidFill>
            <a:srgbClr val="FF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7C226EE-DD21-6827-4AE3-72194E293071}"/>
              </a:ext>
            </a:extLst>
          </p:cNvPr>
          <p:cNvSpPr txBox="1"/>
          <p:nvPr/>
        </p:nvSpPr>
        <p:spPr>
          <a:xfrm>
            <a:off x="544644" y="240376"/>
            <a:ext cx="4428392" cy="769441"/>
          </a:xfrm>
          <a:prstGeom prst="rect">
            <a:avLst/>
          </a:prstGeom>
          <a:noFill/>
        </p:spPr>
        <p:txBody>
          <a:bodyPr wrap="square" rtlCol="0">
            <a:spAutoFit/>
          </a:bodyPr>
          <a:lstStyle/>
          <a:p>
            <a:r>
              <a:rPr lang="en-US" sz="4400" b="1" dirty="0">
                <a:cs typeface="Arial" panose="020B0604020202090204" pitchFamily="34" charset="0"/>
              </a:rPr>
              <a:t>User Portal:</a:t>
            </a:r>
            <a:endParaRPr lang="en-IN" sz="4400" b="1" dirty="0">
              <a:cs typeface="Arial" panose="020B0604020202090204" pitchFamily="34" charset="0"/>
            </a:endParaRPr>
          </a:p>
        </p:txBody>
      </p:sp>
      <p:pic>
        <p:nvPicPr>
          <p:cNvPr id="5" name="Picture 4">
            <a:extLst>
              <a:ext uri="{FF2B5EF4-FFF2-40B4-BE49-F238E27FC236}">
                <a16:creationId xmlns:a16="http://schemas.microsoft.com/office/drawing/2014/main" id="{ABC6F2EC-227F-FEC9-D719-DE9E1F985BF6}"/>
              </a:ext>
            </a:extLst>
          </p:cNvPr>
          <p:cNvPicPr>
            <a:picLocks noChangeAspect="1"/>
          </p:cNvPicPr>
          <p:nvPr/>
        </p:nvPicPr>
        <p:blipFill>
          <a:blip r:embed="rId2"/>
          <a:stretch>
            <a:fillRect/>
          </a:stretch>
        </p:blipFill>
        <p:spPr>
          <a:xfrm>
            <a:off x="361246" y="1098374"/>
            <a:ext cx="6809569" cy="3016426"/>
          </a:xfrm>
          <a:prstGeom prst="rect">
            <a:avLst/>
          </a:prstGeom>
        </p:spPr>
      </p:pic>
      <p:pic>
        <p:nvPicPr>
          <p:cNvPr id="7" name="Picture 6">
            <a:extLst>
              <a:ext uri="{FF2B5EF4-FFF2-40B4-BE49-F238E27FC236}">
                <a16:creationId xmlns:a16="http://schemas.microsoft.com/office/drawing/2014/main" id="{9AD465F8-C579-9FFC-711E-C5C1A4E6D114}"/>
              </a:ext>
            </a:extLst>
          </p:cNvPr>
          <p:cNvPicPr>
            <a:picLocks noChangeAspect="1"/>
          </p:cNvPicPr>
          <p:nvPr/>
        </p:nvPicPr>
        <p:blipFill>
          <a:blip r:embed="rId3"/>
          <a:srcRect l="168" t="9556" b="-9388"/>
          <a:stretch>
            <a:fillRect/>
          </a:stretch>
        </p:blipFill>
        <p:spPr>
          <a:xfrm>
            <a:off x="7315200" y="1009817"/>
            <a:ext cx="6809569" cy="3554280"/>
          </a:xfrm>
          <a:prstGeom prst="rect">
            <a:avLst/>
          </a:prstGeom>
        </p:spPr>
      </p:pic>
      <p:pic>
        <p:nvPicPr>
          <p:cNvPr id="8" name="Picture 7">
            <a:extLst>
              <a:ext uri="{FF2B5EF4-FFF2-40B4-BE49-F238E27FC236}">
                <a16:creationId xmlns:a16="http://schemas.microsoft.com/office/drawing/2014/main" id="{335D11A7-6FF2-2D25-A7ED-E4296512B98A}"/>
              </a:ext>
            </a:extLst>
          </p:cNvPr>
          <p:cNvPicPr>
            <a:picLocks noChangeAspect="1"/>
          </p:cNvPicPr>
          <p:nvPr/>
        </p:nvPicPr>
        <p:blipFill>
          <a:blip r:embed="rId4"/>
          <a:srcRect l="11759" t="13063" r="11575"/>
          <a:stretch>
            <a:fillRect/>
          </a:stretch>
        </p:blipFill>
        <p:spPr>
          <a:xfrm>
            <a:off x="361246" y="4203357"/>
            <a:ext cx="6716887" cy="3894107"/>
          </a:xfrm>
          <a:prstGeom prst="rect">
            <a:avLst/>
          </a:prstGeom>
        </p:spPr>
      </p:pic>
      <p:pic>
        <p:nvPicPr>
          <p:cNvPr id="11" name="Picture 10">
            <a:extLst>
              <a:ext uri="{FF2B5EF4-FFF2-40B4-BE49-F238E27FC236}">
                <a16:creationId xmlns:a16="http://schemas.microsoft.com/office/drawing/2014/main" id="{129E7A2E-4708-175D-8504-697624BFD0C3}"/>
              </a:ext>
            </a:extLst>
          </p:cNvPr>
          <p:cNvPicPr>
            <a:picLocks noChangeAspect="1"/>
          </p:cNvPicPr>
          <p:nvPr/>
        </p:nvPicPr>
        <p:blipFill>
          <a:blip r:embed="rId5"/>
          <a:srcRect l="7527" t="14673" r="5806" b="39053"/>
          <a:stretch>
            <a:fillRect/>
          </a:stretch>
        </p:blipFill>
        <p:spPr>
          <a:xfrm>
            <a:off x="7315199" y="4538133"/>
            <a:ext cx="6809569" cy="3172178"/>
          </a:xfrm>
          <a:prstGeom prst="rect">
            <a:avLst/>
          </a:prstGeom>
        </p:spPr>
      </p:pic>
    </p:spTree>
    <p:extLst>
      <p:ext uri="{BB962C8B-B14F-4D97-AF65-F5344CB8AC3E}">
        <p14:creationId xmlns:p14="http://schemas.microsoft.com/office/powerpoint/2010/main" val="582751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561</Words>
  <Application>Microsoft Office PowerPoint</Application>
  <PresentationFormat>Custom</PresentationFormat>
  <Paragraphs>63</Paragraphs>
  <Slides>14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Petrona Bold</vt:lpstr>
      <vt:lpstr>Arial</vt:lpstr>
      <vt:lpstr>Petrona Light</vt:lpstr>
      <vt:lpstr>Calibri (Body)</vt:lpstr>
      <vt:lpstr>Source Serif 4 Semi Bold</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Premi Kotnala</dc:creator>
  <cp:lastModifiedBy>Premi Kotnala</cp:lastModifiedBy>
  <cp:revision>18</cp:revision>
  <dcterms:created xsi:type="dcterms:W3CDTF">2025-08-28T13:21:18Z</dcterms:created>
  <dcterms:modified xsi:type="dcterms:W3CDTF">2025-09-30T11:42:50Z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5A517A9959D30C1ACE57B068AAA8A9D7_42</vt:lpwstr>
  </property>
  <property fmtid="{D5CDD505-2E9C-101B-9397-08002B2CF9AE}" pid="3" name="KSOProductBuildVer">
    <vt:lpwstr>1033-6.13.1.8709</vt:lpwstr>
  </property>
</Properties>
</file>